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Tahoma"/>
      <p:regular r:id="rId32"/>
      <p:bold r:id="rId33"/>
    </p:embeddedFont>
    <p:embeddedFont>
      <p:font typeface="Century Gothic"/>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Tahoma-bold.fntdata"/><Relationship Id="rId10" Type="http://schemas.openxmlformats.org/officeDocument/2006/relationships/slide" Target="slides/slide6.xml"/><Relationship Id="rId32" Type="http://schemas.openxmlformats.org/officeDocument/2006/relationships/font" Target="fonts/Tahoma-regular.fntdata"/><Relationship Id="rId13" Type="http://schemas.openxmlformats.org/officeDocument/2006/relationships/slide" Target="slides/slide9.xml"/><Relationship Id="rId35" Type="http://schemas.openxmlformats.org/officeDocument/2006/relationships/font" Target="fonts/CenturyGothic-bold.fntdata"/><Relationship Id="rId12" Type="http://schemas.openxmlformats.org/officeDocument/2006/relationships/slide" Target="slides/slide8.xml"/><Relationship Id="rId34" Type="http://schemas.openxmlformats.org/officeDocument/2006/relationships/font" Target="fonts/CenturyGothic-regular.fntdata"/><Relationship Id="rId15" Type="http://schemas.openxmlformats.org/officeDocument/2006/relationships/slide" Target="slides/slide11.xml"/><Relationship Id="rId37" Type="http://schemas.openxmlformats.org/officeDocument/2006/relationships/font" Target="fonts/CenturyGothic-boldItalic.fntdata"/><Relationship Id="rId14" Type="http://schemas.openxmlformats.org/officeDocument/2006/relationships/slide" Target="slides/slide10.xml"/><Relationship Id="rId36" Type="http://schemas.openxmlformats.org/officeDocument/2006/relationships/font" Target="fonts/CenturyGothic-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99" name="Shape 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00" name="Shape 100"/>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0" name="Shape 180"/>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The 4 evolutionary mechanisms are:</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1. Mutation</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2. Genetic drift</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3. Migration</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4. Natural selection</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Keeping in mind that evolution is genetic change in a population, we’ll now explore each of these four forces</a:t>
            </a:r>
            <a:r>
              <a:rPr b="0" i="0" lang="en-US" sz="1200" u="none" cap="none" strike="noStrike">
                <a:solidFill>
                  <a:schemeClr val="dk1"/>
                </a:solidFill>
                <a:latin typeface="Arial"/>
                <a:ea typeface="Arial"/>
                <a:cs typeface="Arial"/>
                <a:sym typeface="Arial"/>
              </a:rPr>
              <a:t>, which are all capable of causing such genetic changes. </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81" name="Shape 181"/>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0" name="Shape 190"/>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describing the first of the four mechanisms of evolution, it is helpful to keep our precise definition of evolution in mind: a change in the allele frequencies found in a population. </a:t>
            </a:r>
          </a:p>
          <a:p>
            <a:pPr indent="0" lvl="0" marL="0" marR="0" rtl="0" algn="l">
              <a:spcBef>
                <a:spcPts val="360"/>
              </a:spcBef>
              <a:spcAft>
                <a:spcPts val="0"/>
              </a:spcAft>
              <a:buNone/>
            </a:pPr>
            <a:r>
              <a:rPr b="1" i="0" lang="en-US" sz="1200" u="none" cap="none" strike="noStrike">
                <a:solidFill>
                  <a:schemeClr val="dk1"/>
                </a:solidFill>
                <a:latin typeface="Calibri"/>
                <a:ea typeface="Calibri"/>
                <a:cs typeface="Calibri"/>
                <a:sym typeface="Calibri"/>
              </a:rPr>
              <a:t>Mutation</a:t>
            </a:r>
            <a:r>
              <a:rPr b="0" i="0" lang="en-US" sz="1200" u="none" cap="none" strike="noStrike">
                <a:solidFill>
                  <a:schemeClr val="dk1"/>
                </a:solidFill>
                <a:latin typeface="Calibri"/>
                <a:ea typeface="Calibri"/>
                <a:cs typeface="Calibri"/>
                <a:sym typeface="Calibri"/>
              </a:rPr>
              <a:t> is an alteration of the base-pair sequence of an individual’s DNA, and when this alteration occurs in a section of the DNA that codes for a particular gene, the change in the DNA sequence may change the allele.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Say, for example, that a mutation changes one of the two blue-eye alleles that an individual possesses into a brown-eye allele.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If this mutation occurs in the sperm- or egg-producing cells, it can be passed on to the next generation; the offspring may be born carrying the brown-eye allele.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When this happens, the proportion of blue-eye alleles in the population—i.e. their market share, is slightly reduced, and the market share of brown-eye alleles is slightly increased. Evolution has occurred.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9" name="Shape 19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Imagine that in a population there are two alleles present for a particular trait such as a cleft chin.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It is a dominant trait, so individuals with either one or two copies of the dominant allele (CC or Cc) exhibit the cleft chin.</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Now suppose that two heterozygous (Cc) people have one child.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Which combination of alleles will that child receive?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It is impossible to predict because it depends completely upon which sperm fertilizes which egg—the luck of the draw.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If their sole child inherited a recessive allele from each parent, </a:t>
            </a:r>
            <a:r>
              <a:rPr b="1" i="0" lang="en-US" sz="1200" u="none" cap="none" strike="noStrike">
                <a:solidFill>
                  <a:schemeClr val="dk1"/>
                </a:solidFill>
                <a:latin typeface="Calibri"/>
                <a:ea typeface="Calibri"/>
                <a:cs typeface="Calibri"/>
                <a:sym typeface="Calibri"/>
              </a:rPr>
              <a:t>would the </a:t>
            </a:r>
            <a:r>
              <a:rPr b="1" i="1" lang="en-US" sz="1200" u="none" cap="none" strike="noStrike">
                <a:solidFill>
                  <a:schemeClr val="dk1"/>
                </a:solidFill>
                <a:latin typeface="Calibri"/>
                <a:ea typeface="Calibri"/>
                <a:cs typeface="Calibri"/>
                <a:sym typeface="Calibri"/>
              </a:rPr>
              <a:t>population’s</a:t>
            </a:r>
            <a:r>
              <a:rPr b="1" i="0" lang="en-US" sz="1200" u="none" cap="none" strike="noStrike">
                <a:solidFill>
                  <a:schemeClr val="dk1"/>
                </a:solidFill>
                <a:latin typeface="Calibri"/>
                <a:ea typeface="Calibri"/>
                <a:cs typeface="Calibri"/>
                <a:sym typeface="Calibri"/>
              </a:rPr>
              <a:t> allele frequencies be different</a:t>
            </a:r>
            <a:r>
              <a:rPr b="0" i="0" lang="en-US" sz="1200" u="none" cap="none" strike="noStrike">
                <a:solidFill>
                  <a:schemeClr val="dk1"/>
                </a:solidFill>
                <a:latin typeface="Calibri"/>
                <a:ea typeface="Calibri"/>
                <a:cs typeface="Calibri"/>
                <a:sym typeface="Calibri"/>
              </a:rPr>
              <a: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Yes.  After all, there is now another individual in the population, and that individual has two recessive alleles (cc).  There are slightly more recessive alleles in the population.  And because </a:t>
            </a:r>
            <a:r>
              <a:rPr b="1" i="0" lang="en-US" sz="1200" u="none" cap="none" strike="noStrike">
                <a:solidFill>
                  <a:schemeClr val="dk1"/>
                </a:solidFill>
                <a:latin typeface="Calibri"/>
                <a:ea typeface="Calibri"/>
                <a:cs typeface="Calibri"/>
                <a:sym typeface="Calibri"/>
              </a:rPr>
              <a:t>a change in allele frequencies has occurred</a:t>
            </a:r>
            <a:r>
              <a:rPr b="0" i="0" lang="en-US" sz="1200" u="none" cap="none" strike="noStrike">
                <a:solidFill>
                  <a:schemeClr val="dk1"/>
                </a:solidFill>
                <a:latin typeface="Calibri"/>
                <a:ea typeface="Calibri"/>
                <a:cs typeface="Calibri"/>
                <a:sym typeface="Calibri"/>
              </a:rPr>
              <a:t>, evolution has happened.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It is equally likely that this couple’s only child would have received two of the dominant alleles (CC), rather than the recessive alleles.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 either case, because a change in allele frequencies has occurred, evolution has happened.</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a:t>
            </a:r>
            <a:r>
              <a:rPr b="1" i="0" lang="en-US" sz="1200" u="none" cap="none" strike="noStrike">
                <a:solidFill>
                  <a:schemeClr val="dk1"/>
                </a:solidFill>
                <a:latin typeface="Arial"/>
                <a:ea typeface="Arial"/>
                <a:cs typeface="Arial"/>
                <a:sym typeface="Arial"/>
              </a:rPr>
              <a:t>Bottleneck Effect</a:t>
            </a:r>
            <a:r>
              <a:rPr b="0" i="0" lang="en-US" sz="1200" u="none" cap="none" strike="noStrike">
                <a:solidFill>
                  <a:schemeClr val="dk1"/>
                </a:solidFill>
                <a:latin typeface="Arial"/>
                <a:ea typeface="Arial"/>
                <a:cs typeface="Arial"/>
                <a:sym typeface="Arial"/>
              </a:rPr>
              <a:t> occurs when there is a disaster of some sort that reduces a population to a small handful, which rarely represents the actual genetic makeup of the initial population. This leaves smaller variation among the surviving individuals</a:t>
            </a: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The </a:t>
            </a:r>
            <a:r>
              <a:rPr b="1" i="0" lang="en-US" sz="1200" u="none" cap="none" strike="noStrike">
                <a:solidFill>
                  <a:schemeClr val="dk1"/>
                </a:solidFill>
                <a:latin typeface="Arial"/>
                <a:ea typeface="Arial"/>
                <a:cs typeface="Arial"/>
                <a:sym typeface="Arial"/>
              </a:rPr>
              <a:t>founder effect</a:t>
            </a:r>
            <a:r>
              <a:rPr b="0" i="0" lang="en-US" sz="1200" u="none" cap="none" strike="noStrike">
                <a:solidFill>
                  <a:schemeClr val="dk1"/>
                </a:solidFill>
                <a:latin typeface="Arial"/>
                <a:ea typeface="Arial"/>
                <a:cs typeface="Arial"/>
                <a:sym typeface="Arial"/>
              </a:rPr>
              <a:t> is when a few individuals in a population colonize a new location that's separate from the old population. This also greatly reduces the population size, as well as reduces the genetic variability of the population.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07" name="Shape 2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i="1" lang="en-US" sz="1200" u="none" cap="none" strike="noStrike">
                <a:solidFill>
                  <a:schemeClr val="dk1"/>
                </a:solidFill>
                <a:latin typeface="Calibri"/>
                <a:ea typeface="Calibri"/>
                <a:cs typeface="Calibri"/>
                <a:sym typeface="Calibri"/>
              </a:rPr>
              <a:t>Founder effect</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 small number of individuals may leave a population and become the founding members of a new, isolated population.  The founders may have different allele frequencies than the original “source” population, particularly if they are a small sample.  If they have different allele frequencies, there has been evolution.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Because the founding members of the new population will give rise to all subsequent individuals, the new population will be dominated by genetic features that happened to be present in those founding fathers and mothers.  This type of genetic drift is called the </a:t>
            </a:r>
            <a:r>
              <a:rPr b="1" i="0" lang="en-US" sz="1200" u="none" cap="none" strike="noStrike">
                <a:solidFill>
                  <a:schemeClr val="dk1"/>
                </a:solidFill>
                <a:latin typeface="Calibri"/>
                <a:ea typeface="Calibri"/>
                <a:cs typeface="Calibri"/>
                <a:sym typeface="Calibri"/>
              </a:rPr>
              <a:t>founder effect</a:t>
            </a:r>
            <a:r>
              <a:rPr b="0" i="0" lang="en-US" sz="1200" u="none" cap="none" strike="noStrike">
                <a:solidFill>
                  <a:schemeClr val="dk1"/>
                </a:solidFill>
                <a:latin typeface="Calibri"/>
                <a:ea typeface="Calibri"/>
                <a:cs typeface="Calibri"/>
                <a:sym typeface="Calibri"/>
              </a:rPr>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16" name="Shape 2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17" name="Shape 21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Calibri"/>
                <a:ea typeface="Calibri"/>
                <a:cs typeface="Calibri"/>
                <a:sym typeface="Calibri"/>
              </a:rPr>
              <a:t>Occasionally, a famine, disease or rapid environmental change may cause the deaths of a large proportion (sometimes as much as 90% or more) of the individuals in a population. </a:t>
            </a:r>
          </a:p>
          <a:p>
            <a:pPr indent="0" lvl="0" marL="0" marR="0" rtl="0" algn="l">
              <a:lnSpc>
                <a:spcPct val="90000"/>
              </a:lnSpc>
              <a:spcBef>
                <a:spcPts val="360"/>
              </a:spcBef>
              <a:spcAft>
                <a:spcPts val="0"/>
              </a:spcAft>
              <a:buNone/>
            </a:pPr>
            <a:r>
              <a:rPr b="0" i="0" lang="en-US" sz="1200" u="none" cap="none" strike="noStrike">
                <a:solidFill>
                  <a:schemeClr val="dk1"/>
                </a:solidFill>
                <a:latin typeface="Calibri"/>
                <a:ea typeface="Calibri"/>
                <a:cs typeface="Calibri"/>
                <a:sym typeface="Calibri"/>
              </a:rPr>
              <a:t>Because the population is reduced to a small fraction of its original size, this reduction is called a </a:t>
            </a:r>
            <a:r>
              <a:rPr b="1" i="0" lang="en-US" sz="1200" u="none" cap="none" strike="noStrike">
                <a:solidFill>
                  <a:schemeClr val="dk1"/>
                </a:solidFill>
                <a:latin typeface="Calibri"/>
                <a:ea typeface="Calibri"/>
                <a:cs typeface="Calibri"/>
                <a:sym typeface="Calibri"/>
              </a:rPr>
              <a:t>bottleneck</a:t>
            </a:r>
            <a:r>
              <a:rPr b="0" i="0" lang="en-US" sz="1200" u="none" cap="none" strike="noStrike">
                <a:solidFill>
                  <a:schemeClr val="dk1"/>
                </a:solidFill>
                <a:latin typeface="Calibri"/>
                <a:ea typeface="Calibri"/>
                <a:cs typeface="Calibri"/>
                <a:sym typeface="Calibri"/>
              </a:rPr>
              <a:t>.  If the catastrophe is equally likely to strike any member of the population, the remaining members are essentially a random small sample of the original population.  For this reason, they may not possess the same allele frequencies as the original population.  Thus, the consequence of such a population bottleneck would be evolution through genetic drift.</a:t>
            </a:r>
          </a:p>
          <a:p>
            <a:pPr indent="0" lvl="0" marL="0" marR="0" rtl="0" algn="l">
              <a:lnSpc>
                <a:spcPct val="90000"/>
              </a:lnSpc>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90000"/>
              </a:lnSpc>
              <a:spcBef>
                <a:spcPts val="360"/>
              </a:spcBef>
              <a:spcAft>
                <a:spcPts val="0"/>
              </a:spcAft>
              <a:buNone/>
            </a:pPr>
            <a:r>
              <a:rPr b="0" i="0" lang="en-US" sz="1200" u="none" cap="none" strike="noStrike">
                <a:solidFill>
                  <a:schemeClr val="dk1"/>
                </a:solidFill>
                <a:latin typeface="Calibri"/>
                <a:ea typeface="Calibri"/>
                <a:cs typeface="Calibri"/>
                <a:sym typeface="Calibri"/>
              </a:rPr>
              <a:t>Just such a population bottleneck occurred in the cheetah near the end of the last ice age, about 10,000 years ago. </a:t>
            </a:r>
          </a:p>
          <a:p>
            <a:pPr indent="0" lvl="0" marL="0" marR="0" rtl="0" algn="l">
              <a:lnSpc>
                <a:spcPct val="90000"/>
              </a:lnSpc>
              <a:spcBef>
                <a:spcPts val="360"/>
              </a:spcBef>
              <a:spcAft>
                <a:spcPts val="0"/>
              </a:spcAft>
              <a:buNone/>
            </a:pPr>
            <a:r>
              <a:rPr b="0" i="0" lang="en-US" sz="1200" u="none" cap="none" strike="noStrike">
                <a:solidFill>
                  <a:schemeClr val="dk1"/>
                </a:solidFill>
                <a:latin typeface="Calibri"/>
                <a:ea typeface="Calibri"/>
                <a:cs typeface="Calibri"/>
                <a:sym typeface="Calibri"/>
              </a:rPr>
              <a:t>Although the cause is unknown—possibly environmental cataclysm or human hunting pressures—it appears that nearly all cheetahs died.  Although the population has rebounded, all cheetahs living today can trace their ancestry back to a dozen or so lucky individuals that survived the bottleneck.  As a result of this past instance of evolution by genetic drift, there is almost no genetic variation left in the current population of cheetahs. (And, in fact, a cheetah will accept a skin graft from any other cheetah much as identical twins will.)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4" name="Shape 22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movement from population to population within a species distinguishes migration from the founder effect, in which individuals migrate to a new habitat, previously unpopulated by that species.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If migrating individuals can survive and reproduce in the new population, and also carry a different proportion of alleles than the individuals in their new home, then the recipient population experiences a change in allele frequencies and, consequently, experiences evolution.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And because alleles are simultaneously lost from the initial population, that population too will experience a change in its allele frequencies.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p:txBody>
      </p:sp>
      <p:sp>
        <p:nvSpPr>
          <p:cNvPr id="225" name="Shape 22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33" name="Shape 2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34" name="Shape 23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fourth agent of evolutionary change is natural selection.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This is the mechanism that Darwin identified in </a:t>
            </a:r>
            <a:r>
              <a:rPr b="0" i="1" lang="en-US" sz="1200" u="none" cap="none" strike="noStrike">
                <a:solidFill>
                  <a:schemeClr val="dk1"/>
                </a:solidFill>
                <a:latin typeface="Calibri"/>
                <a:ea typeface="Calibri"/>
                <a:cs typeface="Calibri"/>
                <a:sym typeface="Calibri"/>
              </a:rPr>
              <a:t>The Origin of Species</a:t>
            </a:r>
            <a:r>
              <a:rPr b="0" i="0" lang="en-US" sz="1200" u="none" cap="none" strike="noStrike">
                <a:solidFill>
                  <a:schemeClr val="dk1"/>
                </a:solidFill>
                <a:latin typeface="Calibri"/>
                <a:ea typeface="Calibri"/>
                <a:cs typeface="Calibri"/>
                <a:sym typeface="Calibri"/>
              </a:rPr>
              <a:t>, in which he noted that three conditions are necessary for natural selection to occur.</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Let’s examine these conditions more closely.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44" name="Shape 24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Darwin derived the third condition of natural selection from three fairly simple observations that he made.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52" name="Shape 252"/>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If you carry a trait that makes you a slower running rabbit, for example, you are more likely to be eaten by the fox (</a:t>
            </a:r>
            <a:r>
              <a:rPr b="1" i="0" lang="en-US" sz="1200" u="none" cap="none" strike="noStrike">
                <a:solidFill>
                  <a:schemeClr val="dk1"/>
                </a:solidFill>
                <a:latin typeface="Calibri"/>
                <a:ea typeface="Calibri"/>
                <a:cs typeface="Calibri"/>
                <a:sym typeface="Calibri"/>
              </a:rPr>
              <a:t>Figure 8-20  Removing the losers</a:t>
            </a:r>
            <a:r>
              <a:rPr b="0" i="0" lang="en-US" sz="1200" u="none" cap="none" strike="noStrike">
                <a:solidFill>
                  <a:schemeClr val="dk1"/>
                </a:solidFill>
                <a:latin typeface="Calibri"/>
                <a:ea typeface="Calibri"/>
                <a:cs typeface="Calibri"/>
                <a:sym typeface="Calibri"/>
              </a:rPr>
              <a: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If running speed is a heritable trait (and it is), the next generation in a population contains fewer slow rabbits.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Over time, the population is changed by natural selection.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It evolves.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Fitness has everything to do with an organism’s reproductive success.</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08" name="Shape 108"/>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
        <p:nvSpPr>
          <p:cNvPr id="109" name="Shape 109"/>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70" name="Shape 2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71" name="Shape 27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Darwin noted over and over again during his travels, the organisms that possess traits that allow them to better exploit the environment in which they live will tend to produce more offspring than the organisms with alternative traits.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With passing generations, a population will be made up of more and more of these more fit organisms.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And, as a consequence, organisms will tend to be increasingly well-matched or adapted to their environment.</a:t>
            </a:r>
          </a:p>
          <a:p>
            <a:pPr indent="0" lvl="0" marL="0" marR="0" rtl="0" algn="l">
              <a:spcBef>
                <a:spcPts val="360"/>
              </a:spcBef>
              <a:spcAft>
                <a:spcPts val="0"/>
              </a:spcAft>
              <a:buNone/>
            </a:pPr>
            <a:r>
              <a:rPr b="1" i="0" lang="en-US" sz="1200" u="none" cap="none" strike="noStrike">
                <a:solidFill>
                  <a:schemeClr val="dk1"/>
                </a:solidFill>
                <a:latin typeface="Calibri"/>
                <a:ea typeface="Calibri"/>
                <a:cs typeface="Calibri"/>
                <a:sym typeface="Calibri"/>
              </a:rPr>
              <a:t>Adaptation</a:t>
            </a:r>
            <a:r>
              <a:rPr b="0" i="0" lang="en-US" sz="1200" u="none" cap="none" strike="noStrike">
                <a:solidFill>
                  <a:schemeClr val="dk1"/>
                </a:solidFill>
                <a:latin typeface="Calibri"/>
                <a:ea typeface="Calibri"/>
                <a:cs typeface="Calibri"/>
                <a:sym typeface="Calibri"/>
              </a:rPr>
              <a:t> refers to both the process by which organisms become better matched to their environment </a:t>
            </a:r>
            <a:r>
              <a:rPr b="0" i="1" lang="en-US" sz="1200" u="none" cap="none" strike="noStrike">
                <a:solidFill>
                  <a:schemeClr val="dk1"/>
                </a:solidFill>
                <a:latin typeface="Calibri"/>
                <a:ea typeface="Calibri"/>
                <a:cs typeface="Calibri"/>
                <a:sym typeface="Calibri"/>
              </a:rPr>
              <a:t>and</a:t>
            </a:r>
            <a:r>
              <a:rPr b="0" i="0" lang="en-US" sz="1200" u="none" cap="none" strike="noStrike">
                <a:solidFill>
                  <a:schemeClr val="dk1"/>
                </a:solidFill>
                <a:latin typeface="Calibri"/>
                <a:ea typeface="Calibri"/>
                <a:cs typeface="Calibri"/>
                <a:sym typeface="Calibri"/>
              </a:rPr>
              <a:t> the specific features that make an organism more fit.  Examples of adaptations abound.  Bats have an extremely accurate type of hearing (called echolocation) for navigating and finding food, even in complete darkness.  Porcupine quills make porcupines almost impervious to predation (</a:t>
            </a:r>
            <a:r>
              <a:rPr b="1" i="0" lang="en-US" sz="1200" u="none" cap="none" strike="noStrike">
                <a:solidFill>
                  <a:schemeClr val="dk1"/>
                </a:solidFill>
                <a:latin typeface="Calibri"/>
                <a:ea typeface="Calibri"/>
                <a:cs typeface="Calibri"/>
                <a:sym typeface="Calibri"/>
              </a:rPr>
              <a:t>Figure 8-23  Adaptations increase fitness</a:t>
            </a:r>
            <a:r>
              <a:rPr b="0" i="0" lang="en-US" sz="1200" u="none" cap="none" strike="noStrike">
                <a:solidFill>
                  <a:schemeClr val="dk1"/>
                </a:solidFill>
                <a:latin typeface="Calibri"/>
                <a:ea typeface="Calibri"/>
                <a:cs typeface="Calibri"/>
                <a:sym typeface="Calibri"/>
              </a:rP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79" name="Shape 27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Consider one of the many clearly documented cases of evolution occurring: that of the beak size of Galapagos finches.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Over the course of a multi-decade study, the biologists Rosemary and Peter Grant closely monitored the average size of the finches’ beaks.  They found that the average beak size fluctuated according to the food supply.  During dry years—when the finches had to eat large, hard seeds—bigger, stronger beaks became the norm.  During wet years, smaller beaked birds were more successful since there was a surplus of small softer seeds.  The ever-changing “average” finch beak illustrates that adaptation does not simply march toward some optimal endpoint.</a:t>
            </a:r>
          </a:p>
        </p:txBody>
      </p:sp>
      <p:sp>
        <p:nvSpPr>
          <p:cNvPr id="280" name="Shape 28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88" name="Shape 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89" name="Shape 28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Several different factors prevent populations from progressing inevitably toward perfection:</a:t>
            </a:r>
          </a:p>
          <a:p>
            <a:pPr indent="0" lvl="0" marL="0" marR="0" rtl="0" algn="l">
              <a:spcBef>
                <a:spcPts val="360"/>
              </a:spcBef>
              <a:spcAft>
                <a:spcPts val="0"/>
              </a:spcAft>
              <a:buClr>
                <a:schemeClr val="dk1"/>
              </a:buClr>
              <a:buSzPts val="1200"/>
              <a:buFont typeface="Calibri"/>
              <a:buAutoNum type="arabicParenR"/>
            </a:pPr>
            <a:r>
              <a:rPr b="0" i="0" lang="en-US" sz="1200" u="none" cap="none" strike="noStrike">
                <a:solidFill>
                  <a:schemeClr val="dk1"/>
                </a:solidFill>
                <a:latin typeface="Calibri"/>
                <a:ea typeface="Calibri"/>
                <a:cs typeface="Calibri"/>
                <a:sym typeface="Calibri"/>
              </a:rPr>
              <a:t>  Environments change quickly.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Natural selection may be too slow to adapt the organisms in a population to the constantly moving target of the environment.</a:t>
            </a:r>
          </a:p>
          <a:p>
            <a:pPr indent="0" lvl="0" marL="0" marR="0" rtl="0" algn="l">
              <a:spcBef>
                <a:spcPts val="360"/>
              </a:spcBef>
              <a:spcAft>
                <a:spcPts val="0"/>
              </a:spcAft>
              <a:buClr>
                <a:schemeClr val="dk1"/>
              </a:buClr>
              <a:buSzPts val="1200"/>
              <a:buFont typeface="Calibri"/>
              <a:buAutoNum type="arabicParenR" startAt="2"/>
            </a:pPr>
            <a:r>
              <a:rPr b="0" i="0" lang="en-US" sz="1200" u="none" cap="none" strike="noStrike">
                <a:solidFill>
                  <a:schemeClr val="dk1"/>
                </a:solidFill>
                <a:latin typeface="Calibri"/>
                <a:ea typeface="Calibri"/>
                <a:cs typeface="Calibri"/>
                <a:sym typeface="Calibri"/>
              </a:rPr>
              <a:t>  Variation is needed as the raw material of selection—remember, it is the first necessary condition for natural selection to occur.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If a mutation creating a new, “perfect” version of a gene never occurs, the individuals within a population will never be perfectly adapted.  Why, for instance, are there no mammals with wheeled appendages?  That might be a great trait, but until the genes for it exist, natural selection cannot increase their market share in the population. </a:t>
            </a:r>
          </a:p>
          <a:p>
            <a:pPr indent="0" lvl="0" marL="0" marR="0" rtl="0" algn="l">
              <a:spcBef>
                <a:spcPts val="360"/>
              </a:spcBef>
              <a:spcAft>
                <a:spcPts val="0"/>
              </a:spcAft>
              <a:buClr>
                <a:schemeClr val="dk1"/>
              </a:buClr>
              <a:buSzPts val="1200"/>
              <a:buFont typeface="Calibri"/>
              <a:buAutoNum type="arabicParenR" startAt="3"/>
            </a:pPr>
            <a:r>
              <a:rPr b="0" i="0" lang="en-US" sz="1200" u="none" cap="none" strike="noStrike">
                <a:solidFill>
                  <a:schemeClr val="dk1"/>
                </a:solidFill>
                <a:latin typeface="Calibri"/>
                <a:ea typeface="Calibri"/>
                <a:cs typeface="Calibri"/>
                <a:sym typeface="Calibri"/>
              </a:rPr>
              <a:t>  There may be multiple different alleles for a trait, each causing an individual to have the same fitness.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 this case, each allele represents an equally fit “solution” to the environmental challenges.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97" name="Shape 29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Certain traits fall into easy categories—some people have blue eyes and others have brown eyes, just as some tigers have white fur and some have orange fur.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Other traits, such as height in humans, are influenced by many genes and environmental factors so that a continuous range of phenotypes occurs (</a:t>
            </a:r>
            <a:r>
              <a:rPr b="1" i="0" lang="en-US" sz="1200" u="none" cap="none" strike="noStrike">
                <a:solidFill>
                  <a:schemeClr val="dk1"/>
                </a:solidFill>
                <a:latin typeface="Calibri"/>
                <a:ea typeface="Calibri"/>
                <a:cs typeface="Calibri"/>
                <a:sym typeface="Calibri"/>
              </a:rPr>
              <a:t>Figure 8-25  Some traits fall into clear categories, others range continuously</a:t>
            </a:r>
            <a:r>
              <a:rPr b="0" i="0" lang="en-US" sz="1200" u="none" cap="none" strike="noStrike">
                <a:solidFill>
                  <a:schemeClr val="dk1"/>
                </a:solidFill>
                <a:latin typeface="Calibri"/>
                <a:ea typeface="Calibri"/>
                <a:cs typeface="Calibri"/>
                <a:sym typeface="Calibri"/>
              </a:rPr>
              <a: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Whether a given trait is influenced by one gene or a complex interaction of many genes and the environment, it can be subject to natural selection and be changed in any of several ways.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6" name="Shape 30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a:t>
            </a:r>
            <a:r>
              <a:rPr b="1" i="0" lang="en-US" sz="1200" u="none" cap="none" strike="noStrike">
                <a:solidFill>
                  <a:schemeClr val="dk1"/>
                </a:solidFill>
                <a:latin typeface="Calibri"/>
                <a:ea typeface="Calibri"/>
                <a:cs typeface="Calibri"/>
                <a:sym typeface="Calibri"/>
              </a:rPr>
              <a:t>directional selection</a:t>
            </a:r>
            <a:r>
              <a:rPr b="0" i="0" lang="en-US" sz="1200" u="none" cap="none" strike="noStrike">
                <a:solidFill>
                  <a:schemeClr val="dk1"/>
                </a:solidFill>
                <a:latin typeface="Calibri"/>
                <a:ea typeface="Calibri"/>
                <a:cs typeface="Calibri"/>
                <a:sym typeface="Calibri"/>
              </a:rPr>
              <a:t>, individuals with one extreme from the range of variation in the population have higher fitness.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Milk production in cows is an example.  There is a lot of variation in milk production from cow to cow.  As you might expect, farmers select those cows with the highest milk production for breeding and have done so for many decades.  The result of such selection is not surprising: between 1920 and 1945, average milk production increased by about 50% in the United States. Those at the other end of the range, the cows that produce the smallest amounts of milk, have reduced fitness—since the farmers do not allow them to reproduce and therefore contribute their “less milk” alleles to the subsequent generation.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315" name="Shape 3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16" name="Shape 31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much did you weigh at birth?  Was it more than ten pounds?  More than eleven?  Was it close to the 22 and a half pounds that Christina Samane’s child weighed when born in South Africa in 1982?  Or was it five pounds or less?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Unlike directional selection, for which there is increased fitness at one extreme and reduced fitness at the other, </a:t>
            </a:r>
            <a:r>
              <a:rPr b="1" i="0" lang="en-US" sz="1200" u="none" cap="none" strike="noStrike">
                <a:solidFill>
                  <a:schemeClr val="dk1"/>
                </a:solidFill>
                <a:latin typeface="Calibri"/>
                <a:ea typeface="Calibri"/>
                <a:cs typeface="Calibri"/>
                <a:sym typeface="Calibri"/>
              </a:rPr>
              <a:t>stabilizing selection</a:t>
            </a:r>
            <a:r>
              <a:rPr b="0" i="0" lang="en-US" sz="1200" u="none" cap="none" strike="noStrike">
                <a:solidFill>
                  <a:schemeClr val="dk1"/>
                </a:solidFill>
                <a:latin typeface="Calibri"/>
                <a:ea typeface="Calibri"/>
                <a:cs typeface="Calibri"/>
                <a:sym typeface="Calibri"/>
              </a:rPr>
              <a:t> occurs when individuals with intermediate phenotypes are most fit.  The death rate among babies, for example, is lowest between seven and eight pounds, rising among both lighter and heavier babies (</a:t>
            </a:r>
            <a:r>
              <a:rPr b="1" i="0" lang="en-US" sz="1200" u="none" cap="none" strike="noStrike">
                <a:solidFill>
                  <a:schemeClr val="dk1"/>
                </a:solidFill>
                <a:latin typeface="Calibri"/>
                <a:ea typeface="Calibri"/>
                <a:cs typeface="Calibri"/>
                <a:sym typeface="Calibri"/>
              </a:rPr>
              <a:t>Figure 8-28  Patterns of natural selection: stabilizing selection</a:t>
            </a:r>
            <a:r>
              <a:rPr b="0" i="0" lang="en-US" sz="1200" u="none" cap="none" strike="noStrike">
                <a:solidFill>
                  <a:schemeClr val="dk1"/>
                </a:solidFill>
                <a:latin typeface="Calibri"/>
                <a:ea typeface="Calibri"/>
                <a:cs typeface="Calibri"/>
                <a:sym typeface="Calibri"/>
              </a:rPr>
              <a:t>).  This outcome has kept the average weight of a baby constant over many generations but at the same time, the variation in birth weight has decreased as stabilizing selection has reduced the frequencies of those genes associated with high and low birth weights.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324" name="Shape 3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25" name="Shape 32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There is a third kind of natural selection, in which individuals with extreme phenotypes experience the highest fitness and those with intermediate phenotypes have the lowest.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Although examples of this type of selection, called </a:t>
            </a:r>
            <a:r>
              <a:rPr b="1" i="0" lang="en-US" sz="1200" u="none" cap="none" strike="noStrike">
                <a:solidFill>
                  <a:schemeClr val="dk1"/>
                </a:solidFill>
                <a:latin typeface="Calibri"/>
                <a:ea typeface="Calibri"/>
                <a:cs typeface="Calibri"/>
                <a:sym typeface="Calibri"/>
              </a:rPr>
              <a:t>disruptive selection</a:t>
            </a:r>
            <a:r>
              <a:rPr b="0" i="0" lang="en-US" sz="1200" u="none" cap="none" strike="noStrike">
                <a:solidFill>
                  <a:schemeClr val="dk1"/>
                </a:solidFill>
                <a:latin typeface="Calibri"/>
                <a:ea typeface="Calibri"/>
                <a:cs typeface="Calibri"/>
                <a:sym typeface="Calibri"/>
              </a:rPr>
              <a:t>, are rare in nature, the results not surprising.  Among some species of fish, the Coho salmon for instance, only the largest males acquire good territories.  They generally enjoy relatively high reproductive success.  While the intermediate-sized fish regularly get run out of the good territories, some tiny males are able to sneak in and fertilize eggs before the territory owner detects their presence.  Consequently, we see an increase in the frequency of small and large fish with a reduction in the medium-sized fish (</a:t>
            </a:r>
            <a:r>
              <a:rPr b="1" i="0" lang="en-US" sz="1200" u="none" cap="none" strike="noStrike">
                <a:solidFill>
                  <a:schemeClr val="dk1"/>
                </a:solidFill>
                <a:latin typeface="Calibri"/>
                <a:ea typeface="Calibri"/>
                <a:cs typeface="Calibri"/>
                <a:sym typeface="Calibri"/>
              </a:rPr>
              <a:t>Figure 8-29  Patterns of natural selection: disruptive selection</a:t>
            </a:r>
            <a:r>
              <a:rPr b="0" i="0" lang="en-US" sz="1200" u="none" cap="none" strike="noStrike">
                <a:solidFill>
                  <a:schemeClr val="dk1"/>
                </a:solidFill>
                <a:latin typeface="Calibri"/>
                <a:ea typeface="Calibri"/>
                <a:cs typeface="Calibri"/>
                <a:sym typeface="Calibri"/>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33" name="Shape 33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Answer: 4</a:t>
            </a:r>
          </a:p>
        </p:txBody>
      </p:sp>
      <p:sp>
        <p:nvSpPr>
          <p:cNvPr id="334" name="Shape 334"/>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16" name="Shape 1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17" name="Shape 11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long do you think a fruit fly can last without food?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The answer is just under a day.  Twenty hours, give or take a few hours, to be more specific (</a:t>
            </a:r>
            <a:r>
              <a:rPr b="1" i="0" lang="en-US" sz="1200" u="none" cap="none" strike="noStrike">
                <a:solidFill>
                  <a:schemeClr val="dk1"/>
                </a:solidFill>
                <a:latin typeface="Calibri"/>
                <a:ea typeface="Calibri"/>
                <a:cs typeface="Calibri"/>
                <a:sym typeface="Calibri"/>
              </a:rPr>
              <a:t>Figure 8-1  Starvation resistance in fruit flies</a:t>
            </a:r>
            <a:r>
              <a:rPr b="0" i="0" lang="en-US" sz="1200" u="none" cap="none" strike="noStrike">
                <a:solidFill>
                  <a:schemeClr val="dk1"/>
                </a:solidFill>
                <a:latin typeface="Calibri"/>
                <a:ea typeface="Calibri"/>
                <a:cs typeface="Calibri"/>
                <a:sym typeface="Calibri"/>
              </a:rPr>
              <a: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They can’t live long without food because their tiny bodies don’t hold very large caloric reserves.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But could you breed fruit flies who could live longer than 20 hours on average?  The answer is: yes!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25" name="Shape 1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26" name="Shape 12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Figure 8-2 (part 1) Evolution in action: increasing fruit fly resistance to starvation.</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First, start with a population of 5,000 fruit flies.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 biology, the term population has a specific meaning: a </a:t>
            </a:r>
            <a:r>
              <a:rPr b="1" i="0" lang="en-US" sz="1200" u="none" cap="none" strike="noStrike">
                <a:solidFill>
                  <a:schemeClr val="dk1"/>
                </a:solidFill>
                <a:latin typeface="Calibri"/>
                <a:ea typeface="Calibri"/>
                <a:cs typeface="Calibri"/>
                <a:sym typeface="Calibri"/>
              </a:rPr>
              <a:t>population</a:t>
            </a:r>
            <a:r>
              <a:rPr b="0" i="0" lang="en-US" sz="1200" u="none" cap="none" strike="noStrike">
                <a:solidFill>
                  <a:schemeClr val="dk1"/>
                </a:solidFill>
                <a:latin typeface="Calibri"/>
                <a:ea typeface="Calibri"/>
                <a:cs typeface="Calibri"/>
                <a:sym typeface="Calibri"/>
              </a:rPr>
              <a:t> is a group of organisms of the same species living in a particular geographic region. The region can be a small area like a test tube or a large area like a lake.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In your experiment, your population occupies a cage in your laboratory.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From these 5,000 fruit flies, you choose only the “best” fruit flies to start the next generation, with “best” meaning the 20% of flies that can survive the longest without food.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Choosing these long-lived, hungry flies can be accomplished in three simple steps:</a:t>
            </a: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1. </a:t>
            </a:r>
            <a:r>
              <a:rPr b="0" i="0" lang="en-US" sz="1200" u="none" cap="none" strike="noStrike">
                <a:solidFill>
                  <a:schemeClr val="dk1"/>
                </a:solidFill>
                <a:latin typeface="Arial"/>
                <a:ea typeface="Arial"/>
                <a:cs typeface="Arial"/>
                <a:sym typeface="Arial"/>
              </a:rPr>
              <a:t>Remove the food from the cage with the population of 5,000 flies.</a:t>
            </a: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2. </a:t>
            </a:r>
            <a:r>
              <a:rPr b="0" i="0" lang="en-US" sz="1200" u="none" cap="none" strike="noStrike">
                <a:solidFill>
                  <a:schemeClr val="dk1"/>
                </a:solidFill>
                <a:latin typeface="Arial"/>
                <a:ea typeface="Arial"/>
                <a:cs typeface="Arial"/>
                <a:sym typeface="Arial"/>
              </a:rPr>
              <a:t>Wait until 80% of the flies have starved to death, then put a container of food into the cage.</a:t>
            </a:r>
          </a:p>
          <a:p>
            <a:pPr indent="0" lvl="0" marL="0" marR="0" rtl="0" algn="l">
              <a:spcBef>
                <a:spcPts val="360"/>
              </a:spcBef>
              <a:spcAft>
                <a:spcPts val="0"/>
              </a:spcAft>
              <a:buNone/>
            </a:pPr>
            <a:r>
              <a:rPr b="1" i="0" lang="en-US" sz="1200" u="none" cap="none" strike="noStrike">
                <a:solidFill>
                  <a:schemeClr val="dk1"/>
                </a:solidFill>
                <a:latin typeface="Arial"/>
                <a:ea typeface="Arial"/>
                <a:cs typeface="Arial"/>
                <a:sym typeface="Arial"/>
              </a:rPr>
              <a:t>3. </a:t>
            </a:r>
            <a:r>
              <a:rPr b="0" i="0" lang="en-US" sz="1200" u="none" cap="none" strike="noStrike">
                <a:solidFill>
                  <a:schemeClr val="dk1"/>
                </a:solidFill>
                <a:latin typeface="Arial"/>
                <a:ea typeface="Arial"/>
                <a:cs typeface="Arial"/>
                <a:sym typeface="Arial"/>
              </a:rPr>
              <a:t>After the surviving flies eat, they’ll have the energy to reproduce. When they do, collect and transfer the eggs to a new cage.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34" name="Shape 1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35" name="Shape 13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Charles Darwin grew up in an orderly world.  In the Victorian British society he inhabited, many beliefs about humans and our place in the world had changed little over the previous two centuries.  Biblical explanations were sufficient for most natural phenomena: most people thought the earth was about 6,000 years old.  And with the occasional exception of a flood or earthquake or volcanic eruption, the earth was believed to be mostly unchanging.  People recognized that organisms existed in groups called species or kinds.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People in Darwin’s society also generally believed that all species, including humans, had been created at the same time and that, once created, they never changed and never died out.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44" name="Shape 1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5" name="Shape 14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At 16, Darwin went to the University of Edinburgh to study medicine, following his father’s footsteps. He was bored, though, and left at the end of his second year.</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Darwin then pursued the ministry, studying theology at the University of Cambridge.</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Shortly after graduation in 1831, Darwin landed his dream job, a position as a “gentleman companion” for the captain of HMS </a:t>
            </a:r>
            <a:r>
              <a:rPr b="0" i="1" lang="en-US" sz="1200" u="none" cap="none" strike="noStrike">
                <a:solidFill>
                  <a:schemeClr val="dk1"/>
                </a:solidFill>
                <a:latin typeface="Arial"/>
                <a:ea typeface="Arial"/>
                <a:cs typeface="Arial"/>
                <a:sym typeface="Arial"/>
              </a:rPr>
              <a:t>Beagle, </a:t>
            </a:r>
            <a:r>
              <a:rPr b="0" i="0" lang="en-US" sz="1200" u="none" cap="none" strike="noStrike">
                <a:solidFill>
                  <a:schemeClr val="dk1"/>
                </a:solidFill>
                <a:latin typeface="Arial"/>
                <a:ea typeface="Arial"/>
                <a:cs typeface="Arial"/>
                <a:sym typeface="Arial"/>
              </a:rPr>
              <a:t>on a five-year, ’round-the-world surveying expedition.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3" name="Shape 15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Regarding #1: The staff of the Zoological Society, to whom Darwin sent the specimens, could see from the birds’ physical differences that the birds were not reproductively compatible and that there were 13 unique lineages—a different species for every one of the Galápagos Islands that Darwin had visited.  Moreover, although the birds were different species, they all resembled very closely the single species of finch living on the closest mainland, in Ecuador.</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This resemblance seemed a suspicious coincidence to Darwin.  Perhaps the island finches resembled the mainland species because they used to be part of the same mainland population.  Over time they may have separated and diverged from the original population and gradually formed new—but similar— species.  Darwin’s logic was reasonable, but his idea flew in the face of all the scientific thinking of the day.</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Regarding #2: In Argentina, he found some giant fossils from a group of organisms called “glyptodonts.”  The extinct glyptodonts looked just like armadillos, a species that still flourished in the same area.  Or rather, they looked like armadillos on steroids: the average armadillo today is about the size of a house cat and weighs 10 pounds, while the glyptodonts were giants at 10 feet long and more than 4,000 pounds.</a:t>
            </a:r>
          </a:p>
          <a:p>
            <a:pPr indent="0" lvl="0" marL="0" marR="0" rtl="0" algn="l">
              <a:spcBef>
                <a:spcPts val="360"/>
              </a:spcBef>
              <a:spcAft>
                <a:spcPts val="0"/>
              </a:spcAft>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None/>
            </a:pPr>
            <a:r>
              <a:rPr b="0" i="0" lang="en-US" sz="1200" u="none" cap="none" strike="noStrike">
                <a:solidFill>
                  <a:schemeClr val="dk1"/>
                </a:solidFill>
                <a:latin typeface="Arial"/>
                <a:ea typeface="Arial"/>
                <a:cs typeface="Arial"/>
                <a:sym typeface="Arial"/>
              </a:rPr>
              <a:t>If glyptodonts had lived in South America in the past, and armadillos were currently living there, why was only one of the species still alive?  And why were the glyptodont fossils found only in the same places where modern armadillos lived?  Darwin deduced that glyptodonts resembled armadillos because they were their ancient relatives.  Again, it was a logical deduction, but it contradicted the scientific dogma of the day that species were unchanging and extinction did not occur.</a:t>
            </a:r>
          </a:p>
        </p:txBody>
      </p:sp>
      <p:sp>
        <p:nvSpPr>
          <p:cNvPr id="154" name="Shape 154"/>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62" name="Shape 1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3" name="Shape 16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Inspiration struck when Darwin was reading “for amusement” </a:t>
            </a:r>
            <a:r>
              <a:rPr b="0" i="1" lang="en-US" sz="1200" u="none" cap="none" strike="noStrike">
                <a:solidFill>
                  <a:schemeClr val="dk1"/>
                </a:solidFill>
                <a:latin typeface="Arial"/>
                <a:ea typeface="Arial"/>
                <a:cs typeface="Arial"/>
                <a:sym typeface="Arial"/>
              </a:rPr>
              <a:t>Essay on the Principle of Population, </a:t>
            </a:r>
            <a:r>
              <a:rPr b="0" i="0" lang="en-US" sz="1200" u="none" cap="none" strike="noStrike">
                <a:solidFill>
                  <a:schemeClr val="dk1"/>
                </a:solidFill>
                <a:latin typeface="Arial"/>
                <a:ea typeface="Arial"/>
                <a:cs typeface="Arial"/>
                <a:sym typeface="Arial"/>
              </a:rPr>
              <a:t>by the economist Thomas Malthus.  Darwin speculated that, rather than the future holding certain catastrophe for all, maybe the best individuals would “win” in the ensuing struggle for existence, and the worst would “lose.”  If so, he suddenly saw that “</a:t>
            </a:r>
            <a:r>
              <a:rPr b="0" i="1" lang="en-US" sz="1200" u="none" cap="none" strike="noStrike">
                <a:solidFill>
                  <a:schemeClr val="dk1"/>
                </a:solidFill>
                <a:latin typeface="Arial"/>
                <a:ea typeface="Arial"/>
                <a:cs typeface="Arial"/>
                <a:sym typeface="Arial"/>
              </a:rPr>
              <a:t>favourable variations would tend to be preserved, and unfavourable ones to be destroyed.</a:t>
            </a:r>
            <a:r>
              <a:rPr b="0" i="0" lang="en-US" sz="1200" u="none" cap="none" strike="noStrike">
                <a:solidFill>
                  <a:schemeClr val="dk1"/>
                </a:solidFill>
                <a:latin typeface="Arial"/>
                <a:ea typeface="Arial"/>
                <a:cs typeface="Arial"/>
                <a:sym typeface="Arial"/>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2" name="Shape 172"/>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Suppose you were put in charge of a large population of tigers in a zoo.  Virtually all of them are orange and brown with black stripes.  Occasionally, though, unusual all-white tigers are born.  This white phenotype is the result of possessing a rare pair of alleles that suppresses the production of most fur pigment (</a:t>
            </a:r>
            <a:r>
              <a:rPr b="1" i="0" lang="en-US" sz="1200" u="none" cap="none" strike="noStrike">
                <a:solidFill>
                  <a:schemeClr val="dk1"/>
                </a:solidFill>
                <a:latin typeface="Calibri"/>
                <a:ea typeface="Calibri"/>
                <a:cs typeface="Calibri"/>
                <a:sym typeface="Calibri"/>
              </a:rPr>
              <a:t>Figure 8-9  Evolution defined</a:t>
            </a:r>
            <a:r>
              <a:rPr b="0" i="0" lang="en-US" sz="1200" u="none" cap="none" strike="noStrike">
                <a:solidFill>
                  <a:schemeClr val="dk1"/>
                </a:solidFill>
                <a:latin typeface="Calibri"/>
                <a:ea typeface="Calibri"/>
                <a:cs typeface="Calibri"/>
                <a:sym typeface="Calibri"/>
              </a:rPr>
              <a:t>).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Because visitors flock to zoos to see the white tigers, you want to increase the proportion of your tiger population that is white. </a:t>
            </a:r>
          </a:p>
          <a:p>
            <a:pPr indent="0" lvl="0" marL="0" marR="0" rtl="0" algn="l">
              <a:spcBef>
                <a:spcPts val="360"/>
              </a:spcBef>
              <a:spcAft>
                <a:spcPts val="0"/>
              </a:spcAft>
              <a:buNone/>
            </a:pPr>
            <a:r>
              <a:rPr b="0" i="0" lang="en-US" sz="1200" u="none" cap="none" strike="noStrike">
                <a:solidFill>
                  <a:schemeClr val="dk1"/>
                </a:solidFill>
                <a:latin typeface="Calibri"/>
                <a:ea typeface="Calibri"/>
                <a:cs typeface="Calibri"/>
                <a:sym typeface="Calibri"/>
              </a:rPr>
              <a:t>How would you go about doing that?</a:t>
            </a: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6" name="Shape 16"/>
        <p:cNvGrpSpPr/>
        <p:nvPr/>
      </p:nvGrpSpPr>
      <p:grpSpPr>
        <a:xfrm>
          <a:off x="0" y="0"/>
          <a:ext cx="0" cy="0"/>
          <a:chOff x="0" y="0"/>
          <a:chExt cx="0" cy="0"/>
        </a:xfrm>
      </p:grpSpPr>
      <p:sp>
        <p:nvSpPr>
          <p:cNvPr id="17" name="Shape 17"/>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18" name="Shape 18"/>
          <p:cNvSpPr txBox="1"/>
          <p:nvPr>
            <p:ph idx="1" type="body"/>
          </p:nvPr>
        </p:nvSpPr>
        <p:spPr>
          <a:xfrm>
            <a:off x="76200" y="1085850"/>
            <a:ext cx="8915400" cy="377190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640"/>
              </a:spcBef>
              <a:spcAft>
                <a:spcPts val="0"/>
              </a:spcAft>
              <a:buClr>
                <a:schemeClr val="dk2"/>
              </a:buClr>
              <a:buSzPts val="3200"/>
              <a:buFont typeface="Arial"/>
              <a:buChar char="•"/>
              <a:defRPr b="0" i="0" sz="3200" u="none" cap="none" strike="noStrike">
                <a:solidFill>
                  <a:schemeClr val="dk1"/>
                </a:solidFill>
                <a:latin typeface="Arial"/>
                <a:ea typeface="Arial"/>
                <a:cs typeface="Arial"/>
                <a:sym typeface="Arial"/>
              </a:defRPr>
            </a:lvl2pPr>
            <a:lvl3pPr indent="-50800" lvl="2" marL="11430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3pPr>
            <a:lvl4pPr indent="-50800" lvl="3" marL="1600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4pPr>
            <a:lvl5pPr indent="-50800" lvl="4" marL="20574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9" name="Shape 19"/>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Shape 2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picTx">
  <p:cSld name="Picture with Caption">
    <p:spTree>
      <p:nvGrpSpPr>
        <p:cNvPr id="70" name="Shape 70"/>
        <p:cNvGrpSpPr/>
        <p:nvPr/>
      </p:nvGrpSpPr>
      <p:grpSpPr>
        <a:xfrm>
          <a:off x="0" y="0"/>
          <a:ext cx="0" cy="0"/>
          <a:chOff x="0" y="0"/>
          <a:chExt cx="0" cy="0"/>
        </a:xfrm>
      </p:grpSpPr>
      <p:sp>
        <p:nvSpPr>
          <p:cNvPr id="71" name="Shape 71"/>
          <p:cNvSpPr/>
          <p:nvPr/>
        </p:nvSpPr>
        <p:spPr>
          <a:xfrm>
            <a:off x="9001125" y="3635375"/>
            <a:ext cx="142875" cy="1508125"/>
          </a:xfrm>
          <a:prstGeom prst="rect">
            <a:avLst/>
          </a:prstGeom>
          <a:solidFill>
            <a:schemeClr val="dk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2" name="Shape 72"/>
          <p:cNvSpPr/>
          <p:nvPr/>
        </p:nvSpPr>
        <p:spPr>
          <a:xfrm>
            <a:off x="9001125" y="0"/>
            <a:ext cx="142875" cy="3635375"/>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3" name="Shape 73"/>
          <p:cNvSpPr/>
          <p:nvPr>
            <p:ph idx="2" type="pic"/>
          </p:nvPr>
        </p:nvSpPr>
        <p:spPr>
          <a:xfrm>
            <a:off x="-1" y="0"/>
            <a:ext cx="9000877" cy="3634740"/>
          </a:xfrm>
          <a:prstGeom prst="rect">
            <a:avLst/>
          </a:prstGeom>
          <a:solidFill>
            <a:srgbClr val="BFBFBF"/>
          </a:solidFill>
          <a:ln>
            <a:noFill/>
          </a:ln>
        </p:spPr>
        <p:txBody>
          <a:bodyPr anchorCtr="0" anchor="t" bIns="91425" lIns="91425" rIns="91425" wrap="square" tIns="91425"/>
          <a:lstStyle>
            <a:lvl1pPr indent="0" lvl="0" marL="0" marR="0" rtl="0" algn="l">
              <a:spcBef>
                <a:spcPts val="640"/>
              </a:spcBef>
              <a:spcAft>
                <a:spcPts val="60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2"/>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2"/>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2"/>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2"/>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buClr>
                <a:schemeClr val="dk2"/>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buClr>
                <a:schemeClr val="dk2"/>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buClr>
                <a:schemeClr val="dk2"/>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buClr>
                <a:schemeClr val="dk2"/>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4" name="Shape 74"/>
          <p:cNvSpPr txBox="1"/>
          <p:nvPr>
            <p:ph idx="1" type="body"/>
          </p:nvPr>
        </p:nvSpPr>
        <p:spPr>
          <a:xfrm>
            <a:off x="457200" y="4286250"/>
            <a:ext cx="8153400" cy="342900"/>
          </a:xfrm>
          <a:prstGeom prst="rect">
            <a:avLst/>
          </a:prstGeom>
          <a:noFill/>
          <a:ln>
            <a:noFill/>
          </a:ln>
        </p:spPr>
        <p:txBody>
          <a:bodyPr anchorCtr="0" anchor="t" bIns="91425" lIns="91425" rIns="91425" wrap="square" tIns="91425"/>
          <a:lstStyle>
            <a:lvl1pPr indent="0" lvl="0" marL="0" marR="0" rtl="0" algn="l">
              <a:spcBef>
                <a:spcPts val="320"/>
              </a:spcBef>
              <a:spcAft>
                <a:spcPts val="60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2"/>
              </a:buClr>
              <a:buSzPts val="1200"/>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2"/>
              </a:buClr>
              <a:buSzPts val="1000"/>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2"/>
              </a:buClr>
              <a:buSzPts val="900"/>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2"/>
              </a:buClr>
              <a:buSzPts val="900"/>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75" name="Shape 75"/>
          <p:cNvSpPr txBox="1"/>
          <p:nvPr>
            <p:ph type="title"/>
          </p:nvPr>
        </p:nvSpPr>
        <p:spPr>
          <a:xfrm>
            <a:off x="457200" y="3714750"/>
            <a:ext cx="8153400" cy="5715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2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76" name="Shape 76"/>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7" name="Shape 77"/>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8" name="Shape 78"/>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9" name="Shape 79"/>
        <p:cNvGrpSpPr/>
        <p:nvPr/>
      </p:nvGrpSpPr>
      <p:grpSpPr>
        <a:xfrm>
          <a:off x="0" y="0"/>
          <a:ext cx="0" cy="0"/>
          <a:chOff x="0" y="0"/>
          <a:chExt cx="0" cy="0"/>
        </a:xfrm>
      </p:grpSpPr>
      <p:sp>
        <p:nvSpPr>
          <p:cNvPr id="80" name="Shape 80"/>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81" name="Shape 81"/>
          <p:cNvSpPr txBox="1"/>
          <p:nvPr>
            <p:ph idx="1" type="body"/>
          </p:nvPr>
        </p:nvSpPr>
        <p:spPr>
          <a:xfrm rot="5400000">
            <a:off x="2647950" y="-1485900"/>
            <a:ext cx="3771900" cy="891540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640"/>
              </a:spcBef>
              <a:spcAft>
                <a:spcPts val="0"/>
              </a:spcAft>
              <a:buClr>
                <a:schemeClr val="dk2"/>
              </a:buClr>
              <a:buSzPts val="3200"/>
              <a:buFont typeface="Arial"/>
              <a:buChar char="•"/>
              <a:defRPr b="0" i="0" sz="3200" u="none" cap="none" strike="noStrike">
                <a:solidFill>
                  <a:schemeClr val="dk1"/>
                </a:solidFill>
                <a:latin typeface="Arial"/>
                <a:ea typeface="Arial"/>
                <a:cs typeface="Arial"/>
                <a:sym typeface="Arial"/>
              </a:defRPr>
            </a:lvl2pPr>
            <a:lvl3pPr indent="-50800" lvl="2" marL="11430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3pPr>
            <a:lvl4pPr indent="-50800" lvl="3" marL="1600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4pPr>
            <a:lvl5pPr indent="-50800" lvl="4" marL="20574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82" name="Shape 82"/>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3" name="Shape 83"/>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4" name="Shape 84"/>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5" name="Shape 85"/>
        <p:cNvGrpSpPr/>
        <p:nvPr/>
      </p:nvGrpSpPr>
      <p:grpSpPr>
        <a:xfrm>
          <a:off x="0" y="0"/>
          <a:ext cx="0" cy="0"/>
          <a:chOff x="0" y="0"/>
          <a:chExt cx="0" cy="0"/>
        </a:xfrm>
      </p:grpSpPr>
      <p:sp>
        <p:nvSpPr>
          <p:cNvPr id="86" name="Shape 86"/>
          <p:cNvSpPr txBox="1"/>
          <p:nvPr>
            <p:ph type="title"/>
          </p:nvPr>
        </p:nvSpPr>
        <p:spPr>
          <a:xfrm rot="5400000">
            <a:off x="5463778" y="1371602"/>
            <a:ext cx="4388644" cy="20574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87" name="Shape 87"/>
          <p:cNvSpPr txBox="1"/>
          <p:nvPr>
            <p:ph idx="1" type="body"/>
          </p:nvPr>
        </p:nvSpPr>
        <p:spPr>
          <a:xfrm rot="5400000">
            <a:off x="1272778" y="-609598"/>
            <a:ext cx="4388644" cy="601980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640"/>
              </a:spcBef>
              <a:spcAft>
                <a:spcPts val="0"/>
              </a:spcAft>
              <a:buClr>
                <a:schemeClr val="dk2"/>
              </a:buClr>
              <a:buSzPts val="3200"/>
              <a:buFont typeface="Arial"/>
              <a:buChar char="•"/>
              <a:defRPr b="0" i="0" sz="3200" u="none" cap="none" strike="noStrike">
                <a:solidFill>
                  <a:schemeClr val="dk1"/>
                </a:solidFill>
                <a:latin typeface="Arial"/>
                <a:ea typeface="Arial"/>
                <a:cs typeface="Arial"/>
                <a:sym typeface="Arial"/>
              </a:defRPr>
            </a:lvl2pPr>
            <a:lvl3pPr indent="-50800" lvl="2" marL="11430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3pPr>
            <a:lvl4pPr indent="-50800" lvl="3" marL="1600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4pPr>
            <a:lvl5pPr indent="-50800" lvl="4" marL="20574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88" name="Shape 88"/>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9" name="Shape 89"/>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0" name="Shape 9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Text">
    <p:spTree>
      <p:nvGrpSpPr>
        <p:cNvPr id="91" name="Shape 91"/>
        <p:cNvGrpSpPr/>
        <p:nvPr/>
      </p:nvGrpSpPr>
      <p:grpSpPr>
        <a:xfrm>
          <a:off x="0" y="0"/>
          <a:ext cx="0" cy="0"/>
          <a:chOff x="0" y="0"/>
          <a:chExt cx="0" cy="0"/>
        </a:xfrm>
      </p:grpSpPr>
      <p:sp>
        <p:nvSpPr>
          <p:cNvPr id="92" name="Shape 92"/>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93" name="Shape 93"/>
          <p:cNvSpPr txBox="1"/>
          <p:nvPr>
            <p:ph idx="1" type="body"/>
          </p:nvPr>
        </p:nvSpPr>
        <p:spPr>
          <a:xfrm>
            <a:off x="76200" y="1085850"/>
            <a:ext cx="8915400" cy="377190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640"/>
              </a:spcBef>
              <a:spcAft>
                <a:spcPts val="0"/>
              </a:spcAft>
              <a:buClr>
                <a:schemeClr val="dk2"/>
              </a:buClr>
              <a:buSzPts val="3200"/>
              <a:buFont typeface="Arial"/>
              <a:buChar char="•"/>
              <a:defRPr b="0" i="0" sz="3200" u="none" cap="none" strike="noStrike">
                <a:solidFill>
                  <a:schemeClr val="dk1"/>
                </a:solidFill>
                <a:latin typeface="Arial"/>
                <a:ea typeface="Arial"/>
                <a:cs typeface="Arial"/>
                <a:sym typeface="Arial"/>
              </a:defRPr>
            </a:lvl2pPr>
            <a:lvl3pPr indent="-50800" lvl="2" marL="11430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3pPr>
            <a:lvl4pPr indent="-50800" lvl="3" marL="1600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4pPr>
            <a:lvl5pPr indent="-50800" lvl="4" marL="20574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94" name="Shape 94"/>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5" name="Shape 95"/>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96" name="Shape 96"/>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21" name="Shape 21"/>
        <p:cNvGrpSpPr/>
        <p:nvPr/>
      </p:nvGrpSpPr>
      <p:grpSpPr>
        <a:xfrm>
          <a:off x="0" y="0"/>
          <a:ext cx="0" cy="0"/>
          <a:chOff x="0" y="0"/>
          <a:chExt cx="0" cy="0"/>
        </a:xfrm>
      </p:grpSpPr>
      <p:sp>
        <p:nvSpPr>
          <p:cNvPr id="22" name="Shape 22"/>
          <p:cNvSpPr/>
          <p:nvPr/>
        </p:nvSpPr>
        <p:spPr>
          <a:xfrm>
            <a:off x="9001125" y="0"/>
            <a:ext cx="142875" cy="1028700"/>
          </a:xfrm>
          <a:prstGeom prst="rect">
            <a:avLst/>
          </a:prstGeom>
          <a:solidFill>
            <a:schemeClr val="accent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 name="Shape 23"/>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rgbClr val="AA2B1E"/>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24" name="Shape 24"/>
          <p:cNvSpPr txBox="1"/>
          <p:nvPr>
            <p:ph idx="1" type="body"/>
          </p:nvPr>
        </p:nvSpPr>
        <p:spPr>
          <a:xfrm>
            <a:off x="76200" y="1085850"/>
            <a:ext cx="8915400" cy="3771900"/>
          </a:xfrm>
          <a:prstGeom prst="rect">
            <a:avLst/>
          </a:prstGeom>
          <a:noFill/>
          <a:ln>
            <a:noFill/>
          </a:ln>
        </p:spPr>
        <p:txBody>
          <a:bodyPr anchorCtr="0" anchor="t" bIns="91425" lIns="91425" rIns="91425" wrap="square" tIns="91425"/>
          <a:lstStyle>
            <a:lvl1pPr indent="-311150" lvl="0" marL="514350" marR="0" rtl="0" algn="l">
              <a:spcBef>
                <a:spcPts val="640"/>
              </a:spcBef>
              <a:spcAft>
                <a:spcPts val="600"/>
              </a:spcAft>
              <a:buClr>
                <a:schemeClr val="accent2"/>
              </a:buClr>
              <a:buSzPts val="3200"/>
              <a:buFont typeface="Arial"/>
              <a:buAutoNum type="alphaUcPeriod"/>
              <a:defRPr b="0" i="0" sz="3200" u="none" cap="none" strike="noStrike">
                <a:solidFill>
                  <a:schemeClr val="dk1"/>
                </a:solidFill>
                <a:latin typeface="Arial"/>
                <a:ea typeface="Arial"/>
                <a:cs typeface="Arial"/>
                <a:sym typeface="Arial"/>
              </a:defRPr>
            </a:lvl1pPr>
            <a:lvl2pPr indent="-319087" lvl="1" marL="788987" marR="0" rtl="0" algn="l">
              <a:spcBef>
                <a:spcPts val="640"/>
              </a:spcBef>
              <a:spcAft>
                <a:spcPts val="0"/>
              </a:spcAft>
              <a:buClr>
                <a:schemeClr val="accent2"/>
              </a:buClr>
              <a:buSzPts val="3200"/>
              <a:buFont typeface="Arial"/>
              <a:buAutoNum type="alphaUcPeriod"/>
              <a:defRPr b="0" i="0" sz="3200" u="none" cap="none" strike="noStrike">
                <a:solidFill>
                  <a:schemeClr val="dk1"/>
                </a:solidFill>
                <a:latin typeface="Arial"/>
                <a:ea typeface="Arial"/>
                <a:cs typeface="Arial"/>
                <a:sym typeface="Arial"/>
              </a:defRPr>
            </a:lvl2pPr>
            <a:lvl3pPr indent="-336550" lvl="2" marL="1428750" marR="0" rtl="0" algn="l">
              <a:spcBef>
                <a:spcPts val="560"/>
              </a:spcBef>
              <a:spcAft>
                <a:spcPts val="0"/>
              </a:spcAft>
              <a:buClr>
                <a:schemeClr val="accent2"/>
              </a:buClr>
              <a:buSzPts val="2800"/>
              <a:buFont typeface="Arial"/>
              <a:buAutoNum type="alphaUcPeriod"/>
              <a:defRPr b="0" i="0" sz="2800" u="none" cap="none" strike="noStrike">
                <a:solidFill>
                  <a:schemeClr val="dk1"/>
                </a:solidFill>
                <a:latin typeface="Arial"/>
                <a:ea typeface="Arial"/>
                <a:cs typeface="Arial"/>
                <a:sym typeface="Arial"/>
              </a:defRPr>
            </a:lvl3pPr>
            <a:lvl4pPr indent="-336550" lvl="3" marL="1885950" marR="0" rtl="0" algn="l">
              <a:spcBef>
                <a:spcPts val="560"/>
              </a:spcBef>
              <a:spcAft>
                <a:spcPts val="0"/>
              </a:spcAft>
              <a:buClr>
                <a:schemeClr val="accent2"/>
              </a:buClr>
              <a:buSzPts val="2800"/>
              <a:buFont typeface="Arial"/>
              <a:buAutoNum type="alphaUcPeriod"/>
              <a:defRPr b="0" i="0" sz="2800" u="none" cap="none" strike="noStrike">
                <a:solidFill>
                  <a:schemeClr val="dk1"/>
                </a:solidFill>
                <a:latin typeface="Arial"/>
                <a:ea typeface="Arial"/>
                <a:cs typeface="Arial"/>
                <a:sym typeface="Arial"/>
              </a:defRPr>
            </a:lvl4pPr>
            <a:lvl5pPr indent="-336550" lvl="4" marL="2343150" marR="0" rtl="0" algn="l">
              <a:spcBef>
                <a:spcPts val="560"/>
              </a:spcBef>
              <a:spcAft>
                <a:spcPts val="0"/>
              </a:spcAft>
              <a:buClr>
                <a:schemeClr val="accent2"/>
              </a:buClr>
              <a:buSzPts val="2800"/>
              <a:buFont typeface="Arial"/>
              <a:buAutoNum type="alphaUcPeriod"/>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 name="Shape 26"/>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7" name="Shape 27"/>
        <p:cNvGrpSpPr/>
        <p:nvPr/>
      </p:nvGrpSpPr>
      <p:grpSpPr>
        <a:xfrm>
          <a:off x="0" y="0"/>
          <a:ext cx="0" cy="0"/>
          <a:chOff x="0" y="0"/>
          <a:chExt cx="0" cy="0"/>
        </a:xfrm>
      </p:grpSpPr>
      <p:sp>
        <p:nvSpPr>
          <p:cNvPr id="28" name="Shape 28"/>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29" name="Shape 29"/>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0" name="Shape 30"/>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1" name="Shape 31"/>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2" name="Shape 32"/>
        <p:cNvGrpSpPr/>
        <p:nvPr/>
      </p:nvGrpSpPr>
      <p:grpSpPr>
        <a:xfrm>
          <a:off x="0" y="0"/>
          <a:ext cx="0" cy="0"/>
          <a:chOff x="0" y="0"/>
          <a:chExt cx="0" cy="0"/>
        </a:xfrm>
      </p:grpSpPr>
      <p:sp>
        <p:nvSpPr>
          <p:cNvPr id="33" name="Shape 33"/>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34" name="Shape 34"/>
          <p:cNvSpPr txBox="1"/>
          <p:nvPr>
            <p:ph idx="1" type="body"/>
          </p:nvPr>
        </p:nvSpPr>
        <p:spPr>
          <a:xfrm>
            <a:off x="76200" y="1085850"/>
            <a:ext cx="4453128" cy="3771900"/>
          </a:xfrm>
          <a:prstGeom prst="rect">
            <a:avLst/>
          </a:prstGeom>
          <a:noFill/>
          <a:ln>
            <a:noFill/>
          </a:ln>
        </p:spPr>
        <p:txBody>
          <a:bodyPr anchorCtr="0" anchor="t" bIns="91425" lIns="91425" rIns="91425" wrap="square" tIns="91425"/>
          <a:lstStyle>
            <a:lvl1pPr indent="-279400" lvl="0" marL="457200" marR="0" rtl="0" algn="l">
              <a:spcBef>
                <a:spcPts val="560"/>
              </a:spcBef>
              <a:spcAft>
                <a:spcPts val="60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 lvl="1" marL="4572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Shape 35"/>
          <p:cNvSpPr txBox="1"/>
          <p:nvPr>
            <p:ph idx="2" type="body"/>
          </p:nvPr>
        </p:nvSpPr>
        <p:spPr>
          <a:xfrm>
            <a:off x="4538472" y="1085850"/>
            <a:ext cx="4453128" cy="3771900"/>
          </a:xfrm>
          <a:prstGeom prst="rect">
            <a:avLst/>
          </a:prstGeom>
          <a:noFill/>
          <a:ln>
            <a:noFill/>
          </a:ln>
        </p:spPr>
        <p:txBody>
          <a:bodyPr anchorCtr="0" anchor="t" bIns="91425" lIns="91425" rIns="91425" wrap="square" tIns="91425"/>
          <a:lstStyle>
            <a:lvl1pPr indent="-279400" lvl="0" marL="457200" marR="0" rtl="0" algn="l">
              <a:spcBef>
                <a:spcPts val="560"/>
              </a:spcBef>
              <a:spcAft>
                <a:spcPts val="60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 lvl="1" marL="4572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buClr>
                <a:schemeClr val="dk2"/>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Shape 36"/>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Title Slide">
    <p:spTree>
      <p:nvGrpSpPr>
        <p:cNvPr id="37" name="Shape 37"/>
        <p:cNvGrpSpPr/>
        <p:nvPr/>
      </p:nvGrpSpPr>
      <p:grpSpPr>
        <a:xfrm>
          <a:off x="0" y="0"/>
          <a:ext cx="0" cy="0"/>
          <a:chOff x="0" y="0"/>
          <a:chExt cx="0" cy="0"/>
        </a:xfrm>
      </p:grpSpPr>
      <p:sp>
        <p:nvSpPr>
          <p:cNvPr id="38" name="Shape 38"/>
          <p:cNvSpPr/>
          <p:nvPr/>
        </p:nvSpPr>
        <p:spPr>
          <a:xfrm>
            <a:off x="9001125" y="3635375"/>
            <a:ext cx="142875" cy="1508125"/>
          </a:xfrm>
          <a:prstGeom prst="rect">
            <a:avLst/>
          </a:prstGeom>
          <a:solidFill>
            <a:schemeClr val="dk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9" name="Shape 39"/>
          <p:cNvSpPr/>
          <p:nvPr/>
        </p:nvSpPr>
        <p:spPr>
          <a:xfrm>
            <a:off x="9001125" y="0"/>
            <a:ext cx="142875" cy="3635375"/>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0" name="Shape 40"/>
          <p:cNvSpPr txBox="1"/>
          <p:nvPr>
            <p:ph type="ctrTitle"/>
          </p:nvPr>
        </p:nvSpPr>
        <p:spPr>
          <a:xfrm>
            <a:off x="457200" y="171451"/>
            <a:ext cx="7772400" cy="3428999"/>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8800" u="none" cap="small"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41" name="Shape 41"/>
          <p:cNvSpPr txBox="1"/>
          <p:nvPr>
            <p:ph idx="1" type="subTitle"/>
          </p:nvPr>
        </p:nvSpPr>
        <p:spPr>
          <a:xfrm>
            <a:off x="457200" y="3600450"/>
            <a:ext cx="6858000" cy="685800"/>
          </a:xfrm>
          <a:prstGeom prst="rect">
            <a:avLst/>
          </a:prstGeom>
          <a:noFill/>
          <a:ln>
            <a:noFill/>
          </a:ln>
        </p:spPr>
        <p:txBody>
          <a:bodyPr anchorCtr="0" anchor="t" bIns="91425" lIns="91425" rIns="91425" wrap="square" tIns="91425"/>
          <a:lstStyle>
            <a:lvl1pPr indent="0" lvl="0" marL="0" marR="0" rtl="0" algn="l">
              <a:spcBef>
                <a:spcPts val="640"/>
              </a:spcBef>
              <a:spcAft>
                <a:spcPts val="60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indent="0" lvl="1" marL="457200" marR="0" rtl="0" algn="ctr">
              <a:spcBef>
                <a:spcPts val="640"/>
              </a:spcBef>
              <a:spcAft>
                <a:spcPts val="0"/>
              </a:spcAft>
              <a:buClr>
                <a:schemeClr val="dk2"/>
              </a:buClr>
              <a:buSzPts val="3200"/>
              <a:buFont typeface="Arial"/>
              <a:buNone/>
              <a:defRPr b="0" i="0" sz="3200" u="none" cap="none" strike="noStrike">
                <a:solidFill>
                  <a:srgbClr val="888888"/>
                </a:solidFill>
                <a:latin typeface="Arial"/>
                <a:ea typeface="Arial"/>
                <a:cs typeface="Arial"/>
                <a:sym typeface="Arial"/>
              </a:defRPr>
            </a:lvl2pPr>
            <a:lvl3pPr indent="0" lvl="2" marL="914400" marR="0" rtl="0" algn="ctr">
              <a:spcBef>
                <a:spcPts val="560"/>
              </a:spcBef>
              <a:spcAft>
                <a:spcPts val="0"/>
              </a:spcAft>
              <a:buClr>
                <a:schemeClr val="dk2"/>
              </a:buClr>
              <a:buSzPts val="2800"/>
              <a:buFont typeface="Arial"/>
              <a:buNone/>
              <a:defRPr b="0" i="0" sz="2800" u="none" cap="none" strike="noStrike">
                <a:solidFill>
                  <a:srgbClr val="888888"/>
                </a:solidFill>
                <a:latin typeface="Arial"/>
                <a:ea typeface="Arial"/>
                <a:cs typeface="Arial"/>
                <a:sym typeface="Arial"/>
              </a:defRPr>
            </a:lvl3pPr>
            <a:lvl4pPr indent="0" lvl="3" marL="1371600" marR="0" rtl="0" algn="ctr">
              <a:spcBef>
                <a:spcPts val="560"/>
              </a:spcBef>
              <a:spcAft>
                <a:spcPts val="0"/>
              </a:spcAft>
              <a:buClr>
                <a:schemeClr val="dk2"/>
              </a:buClr>
              <a:buSzPts val="2800"/>
              <a:buFont typeface="Arial"/>
              <a:buNone/>
              <a:defRPr b="0" i="0" sz="2800" u="none" cap="none" strike="noStrike">
                <a:solidFill>
                  <a:srgbClr val="888888"/>
                </a:solidFill>
                <a:latin typeface="Arial"/>
                <a:ea typeface="Arial"/>
                <a:cs typeface="Arial"/>
                <a:sym typeface="Arial"/>
              </a:defRPr>
            </a:lvl4pPr>
            <a:lvl5pPr indent="0" lvl="4" marL="1828800" marR="0" rtl="0" algn="ctr">
              <a:spcBef>
                <a:spcPts val="560"/>
              </a:spcBef>
              <a:spcAft>
                <a:spcPts val="0"/>
              </a:spcAft>
              <a:buClr>
                <a:schemeClr val="dk2"/>
              </a:buClr>
              <a:buSzPts val="2800"/>
              <a:buFont typeface="Arial"/>
              <a:buNone/>
              <a:defRPr b="0" i="0" sz="2800" u="none" cap="none" strike="noStrike">
                <a:solidFill>
                  <a:srgbClr val="888888"/>
                </a:solidFill>
                <a:latin typeface="Arial"/>
                <a:ea typeface="Arial"/>
                <a:cs typeface="Arial"/>
                <a:sym typeface="Arial"/>
              </a:defRPr>
            </a:lvl5pPr>
            <a:lvl6pPr indent="0" lvl="5" marL="2286000" marR="0" rtl="0" algn="ctr">
              <a:spcBef>
                <a:spcPts val="320"/>
              </a:spcBef>
              <a:buClr>
                <a:schemeClr val="dk2"/>
              </a:buClr>
              <a:buSzPts val="1600"/>
              <a:buFont typeface="Arial"/>
              <a:buNone/>
              <a:defRPr b="0" i="0" sz="1600" u="none" cap="none" strike="noStrike">
                <a:solidFill>
                  <a:srgbClr val="888888"/>
                </a:solidFill>
                <a:latin typeface="Arial"/>
                <a:ea typeface="Arial"/>
                <a:cs typeface="Arial"/>
                <a:sym typeface="Arial"/>
              </a:defRPr>
            </a:lvl6pPr>
            <a:lvl7pPr indent="0" lvl="6" marL="2743200" marR="0" rtl="0" algn="ctr">
              <a:spcBef>
                <a:spcPts val="320"/>
              </a:spcBef>
              <a:buClr>
                <a:schemeClr val="dk2"/>
              </a:buClr>
              <a:buSzPts val="1600"/>
              <a:buFont typeface="Arial"/>
              <a:buNone/>
              <a:defRPr b="0" i="0" sz="1600" u="none" cap="none" strike="noStrike">
                <a:solidFill>
                  <a:srgbClr val="888888"/>
                </a:solidFill>
                <a:latin typeface="Arial"/>
                <a:ea typeface="Arial"/>
                <a:cs typeface="Arial"/>
                <a:sym typeface="Arial"/>
              </a:defRPr>
            </a:lvl7pPr>
            <a:lvl8pPr indent="0" lvl="7" marL="3200400" marR="0" rtl="0" algn="ctr">
              <a:spcBef>
                <a:spcPts val="320"/>
              </a:spcBef>
              <a:buClr>
                <a:schemeClr val="dk2"/>
              </a:buClr>
              <a:buSzPts val="1600"/>
              <a:buFont typeface="Arial"/>
              <a:buNone/>
              <a:defRPr b="0" i="0" sz="1600" u="none" cap="none" strike="noStrike">
                <a:solidFill>
                  <a:srgbClr val="888888"/>
                </a:solidFill>
                <a:latin typeface="Arial"/>
                <a:ea typeface="Arial"/>
                <a:cs typeface="Arial"/>
                <a:sym typeface="Arial"/>
              </a:defRPr>
            </a:lvl8pPr>
            <a:lvl9pPr indent="0" lvl="8" marL="3657600" marR="0" rtl="0" algn="ctr">
              <a:spcBef>
                <a:spcPts val="320"/>
              </a:spcBef>
              <a:buClr>
                <a:schemeClr val="dk2"/>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42" name="Shape 42"/>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3" name="Shape 43"/>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4" name="Shape 44"/>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5" name="Shape 45"/>
        <p:cNvGrpSpPr/>
        <p:nvPr/>
      </p:nvGrpSpPr>
      <p:grpSpPr>
        <a:xfrm>
          <a:off x="0" y="0"/>
          <a:ext cx="0" cy="0"/>
          <a:chOff x="0" y="0"/>
          <a:chExt cx="0" cy="0"/>
        </a:xfrm>
      </p:grpSpPr>
      <p:sp>
        <p:nvSpPr>
          <p:cNvPr id="46" name="Shape 46"/>
          <p:cNvSpPr txBox="1"/>
          <p:nvPr>
            <p:ph type="title"/>
          </p:nvPr>
        </p:nvSpPr>
        <p:spPr>
          <a:xfrm>
            <a:off x="457200" y="1085852"/>
            <a:ext cx="7772400" cy="3240881"/>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88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47" name="Shape 47"/>
          <p:cNvSpPr txBox="1"/>
          <p:nvPr>
            <p:ph idx="1" type="body"/>
          </p:nvPr>
        </p:nvSpPr>
        <p:spPr>
          <a:xfrm>
            <a:off x="457200" y="171451"/>
            <a:ext cx="7772400" cy="800100"/>
          </a:xfrm>
          <a:prstGeom prst="rect">
            <a:avLst/>
          </a:prstGeom>
          <a:noFill/>
          <a:ln>
            <a:noFill/>
          </a:ln>
        </p:spPr>
        <p:txBody>
          <a:bodyPr anchorCtr="0" anchor="b" bIns="91425" lIns="91425" rIns="91425" wrap="square" tIns="91425"/>
          <a:lstStyle>
            <a:lvl1pPr indent="0" lvl="0" marL="0" marR="0" rtl="0" algn="l">
              <a:spcBef>
                <a:spcPts val="400"/>
              </a:spcBef>
              <a:spcAft>
                <a:spcPts val="60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indent="0" lvl="1" marL="457200" marR="0" rtl="0" algn="l">
              <a:spcBef>
                <a:spcPts val="360"/>
              </a:spcBef>
              <a:spcAft>
                <a:spcPts val="0"/>
              </a:spcAft>
              <a:buClr>
                <a:schemeClr val="dk2"/>
              </a:buClr>
              <a:buSzPts val="1800"/>
              <a:buFont typeface="Arial"/>
              <a:buNone/>
              <a:defRPr b="0" i="0" sz="1800" u="none" cap="none" strike="noStrike">
                <a:solidFill>
                  <a:srgbClr val="888888"/>
                </a:solidFill>
                <a:latin typeface="Arial"/>
                <a:ea typeface="Arial"/>
                <a:cs typeface="Arial"/>
                <a:sym typeface="Arial"/>
              </a:defRPr>
            </a:lvl2pPr>
            <a:lvl3pPr indent="0" lvl="2" marL="914400" marR="0" rtl="0" algn="l">
              <a:spcBef>
                <a:spcPts val="320"/>
              </a:spcBef>
              <a:spcAft>
                <a:spcPts val="0"/>
              </a:spcAft>
              <a:buClr>
                <a:schemeClr val="dk2"/>
              </a:buClr>
              <a:buSzPts val="1600"/>
              <a:buFont typeface="Arial"/>
              <a:buNone/>
              <a:defRPr b="0" i="0" sz="1600" u="none" cap="none" strike="noStrike">
                <a:solidFill>
                  <a:srgbClr val="888888"/>
                </a:solidFill>
                <a:latin typeface="Arial"/>
                <a:ea typeface="Arial"/>
                <a:cs typeface="Arial"/>
                <a:sym typeface="Arial"/>
              </a:defRPr>
            </a:lvl3pPr>
            <a:lvl4pPr indent="0" lvl="3" marL="1371600" marR="0" rtl="0" algn="l">
              <a:spcBef>
                <a:spcPts val="280"/>
              </a:spcBef>
              <a:spcAft>
                <a:spcPts val="0"/>
              </a:spcAft>
              <a:buClr>
                <a:schemeClr val="dk2"/>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l">
              <a:spcBef>
                <a:spcPts val="280"/>
              </a:spcBef>
              <a:spcAft>
                <a:spcPts val="0"/>
              </a:spcAft>
              <a:buClr>
                <a:schemeClr val="dk2"/>
              </a:buClr>
              <a:buSzPts val="1400"/>
              <a:buFont typeface="Arial"/>
              <a:buNone/>
              <a:defRPr b="0" i="0" sz="1400" u="none" cap="none" strike="noStrike">
                <a:solidFill>
                  <a:srgbClr val="888888"/>
                </a:solidFill>
                <a:latin typeface="Arial"/>
                <a:ea typeface="Arial"/>
                <a:cs typeface="Arial"/>
                <a:sym typeface="Arial"/>
              </a:defRPr>
            </a:lvl5pPr>
            <a:lvl6pPr indent="0" lvl="5" marL="2286000" marR="0" rtl="0" algn="l">
              <a:spcBef>
                <a:spcPts val="280"/>
              </a:spcBef>
              <a:buClr>
                <a:schemeClr val="dk2"/>
              </a:buClr>
              <a:buSzPts val="1400"/>
              <a:buFont typeface="Arial"/>
              <a:buNone/>
              <a:defRPr b="0" i="0" sz="1400" u="none" cap="none" strike="noStrike">
                <a:solidFill>
                  <a:srgbClr val="888888"/>
                </a:solidFill>
                <a:latin typeface="Arial"/>
                <a:ea typeface="Arial"/>
                <a:cs typeface="Arial"/>
                <a:sym typeface="Arial"/>
              </a:defRPr>
            </a:lvl6pPr>
            <a:lvl7pPr indent="0" lvl="6" marL="2743200" marR="0" rtl="0" algn="l">
              <a:spcBef>
                <a:spcPts val="280"/>
              </a:spcBef>
              <a:buClr>
                <a:schemeClr val="dk2"/>
              </a:buClr>
              <a:buSzPts val="1400"/>
              <a:buFont typeface="Arial"/>
              <a:buNone/>
              <a:defRPr b="0" i="0" sz="1400" u="none" cap="none" strike="noStrike">
                <a:solidFill>
                  <a:srgbClr val="888888"/>
                </a:solidFill>
                <a:latin typeface="Arial"/>
                <a:ea typeface="Arial"/>
                <a:cs typeface="Arial"/>
                <a:sym typeface="Arial"/>
              </a:defRPr>
            </a:lvl7pPr>
            <a:lvl8pPr indent="0" lvl="7" marL="3200400" marR="0" rtl="0" algn="l">
              <a:spcBef>
                <a:spcPts val="280"/>
              </a:spcBef>
              <a:buClr>
                <a:schemeClr val="dk2"/>
              </a:buClr>
              <a:buSzPts val="1400"/>
              <a:buFont typeface="Arial"/>
              <a:buNone/>
              <a:defRPr b="0" i="0" sz="1400" u="none" cap="none" strike="noStrike">
                <a:solidFill>
                  <a:srgbClr val="888888"/>
                </a:solidFill>
                <a:latin typeface="Arial"/>
                <a:ea typeface="Arial"/>
                <a:cs typeface="Arial"/>
                <a:sym typeface="Arial"/>
              </a:defRPr>
            </a:lvl8pPr>
            <a:lvl9pPr indent="0" lvl="8" marL="3657600" marR="0" rtl="0" algn="l">
              <a:spcBef>
                <a:spcPts val="280"/>
              </a:spcBef>
              <a:buClr>
                <a:schemeClr val="dk2"/>
              </a:buClr>
              <a:buSzPts val="1400"/>
              <a:buFont typeface="Arial"/>
              <a:buNone/>
              <a:defRPr b="0" i="0" sz="1400" u="none" cap="none" strike="noStrike">
                <a:solidFill>
                  <a:srgbClr val="888888"/>
                </a:solidFill>
                <a:latin typeface="Arial"/>
                <a:ea typeface="Arial"/>
                <a:cs typeface="Arial"/>
                <a:sym typeface="Arial"/>
              </a:defRPr>
            </a:lvl9pPr>
          </a:lstStyle>
          <a:p/>
        </p:txBody>
      </p:sp>
      <p:sp>
        <p:nvSpPr>
          <p:cNvPr id="48" name="Shape 48"/>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9" name="Shape 49"/>
          <p:cNvSpPr txBox="1"/>
          <p:nvPr>
            <p:ph idx="12" type="sldNum"/>
          </p:nvPr>
        </p:nvSpPr>
        <p:spPr>
          <a:xfrm rot="-5400000">
            <a:off x="8391525" y="4368800"/>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
        <p:nvSpPr>
          <p:cNvPr id="50" name="Shape 50"/>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1" name="Shape 51"/>
        <p:cNvGrpSpPr/>
        <p:nvPr/>
      </p:nvGrpSpPr>
      <p:grpSpPr>
        <a:xfrm>
          <a:off x="0" y="0"/>
          <a:ext cx="0" cy="0"/>
          <a:chOff x="0" y="0"/>
          <a:chExt cx="0" cy="0"/>
        </a:xfrm>
      </p:grpSpPr>
      <p:sp>
        <p:nvSpPr>
          <p:cNvPr id="52" name="Shape 52"/>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53" name="Shape 53"/>
          <p:cNvSpPr txBox="1"/>
          <p:nvPr>
            <p:ph idx="1" type="body"/>
          </p:nvPr>
        </p:nvSpPr>
        <p:spPr>
          <a:xfrm>
            <a:off x="76200" y="1085851"/>
            <a:ext cx="4457700" cy="479822"/>
          </a:xfrm>
          <a:prstGeom prst="rect">
            <a:avLst/>
          </a:prstGeom>
          <a:noFill/>
          <a:ln>
            <a:noFill/>
          </a:ln>
        </p:spPr>
        <p:txBody>
          <a:bodyPr anchorCtr="0" anchor="b" bIns="91425" lIns="91425" rIns="91425" wrap="square" tIns="91425"/>
          <a:lstStyle>
            <a:lvl1pPr indent="0" lvl="0" marL="0" marR="0" rtl="0" algn="l">
              <a:spcBef>
                <a:spcPts val="360"/>
              </a:spcBef>
              <a:spcAft>
                <a:spcPts val="60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2"/>
              </a:buClr>
              <a:buSzPts val="2000"/>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2"/>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2"/>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2"/>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4" name="Shape 54"/>
          <p:cNvSpPr txBox="1"/>
          <p:nvPr>
            <p:ph idx="2" type="body"/>
          </p:nvPr>
        </p:nvSpPr>
        <p:spPr>
          <a:xfrm>
            <a:off x="76200" y="1577340"/>
            <a:ext cx="4453128" cy="3280410"/>
          </a:xfrm>
          <a:prstGeom prst="rect">
            <a:avLst/>
          </a:prstGeom>
          <a:noFill/>
          <a:ln>
            <a:noFill/>
          </a:ln>
        </p:spPr>
        <p:txBody>
          <a:bodyPr anchorCtr="0" anchor="t" bIns="91425" lIns="91425" rIns="91425" wrap="square" tIns="91425"/>
          <a:lstStyle>
            <a:lvl1pPr indent="-304800" lvl="0" marL="457200" marR="0" rtl="0" algn="l">
              <a:spcBef>
                <a:spcPts val="480"/>
              </a:spcBef>
              <a:spcAft>
                <a:spcPts val="60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63500" lvl="1" marL="4572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5" name="Shape 55"/>
          <p:cNvSpPr txBox="1"/>
          <p:nvPr>
            <p:ph idx="3" type="body"/>
          </p:nvPr>
        </p:nvSpPr>
        <p:spPr>
          <a:xfrm>
            <a:off x="4538472" y="1085851"/>
            <a:ext cx="4453128" cy="479822"/>
          </a:xfrm>
          <a:prstGeom prst="rect">
            <a:avLst/>
          </a:prstGeom>
          <a:noFill/>
          <a:ln>
            <a:noFill/>
          </a:ln>
        </p:spPr>
        <p:txBody>
          <a:bodyPr anchorCtr="0" anchor="b" bIns="91425" lIns="91425" rIns="91425" wrap="square" tIns="91425"/>
          <a:lstStyle>
            <a:lvl1pPr indent="0" lvl="0" marL="0" marR="0" rtl="0" algn="l">
              <a:spcBef>
                <a:spcPts val="360"/>
              </a:spcBef>
              <a:spcAft>
                <a:spcPts val="60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2"/>
              </a:buClr>
              <a:buSzPts val="2000"/>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2"/>
              </a:buClr>
              <a:buSzPts val="1800"/>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2"/>
              </a:buClr>
              <a:buSzPts val="1600"/>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2"/>
              </a:buClr>
              <a:buSzPts val="1600"/>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2"/>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6" name="Shape 56"/>
          <p:cNvSpPr txBox="1"/>
          <p:nvPr>
            <p:ph idx="4" type="body"/>
          </p:nvPr>
        </p:nvSpPr>
        <p:spPr>
          <a:xfrm>
            <a:off x="4538472" y="1577340"/>
            <a:ext cx="4453128" cy="3280410"/>
          </a:xfrm>
          <a:prstGeom prst="rect">
            <a:avLst/>
          </a:prstGeom>
          <a:noFill/>
          <a:ln>
            <a:noFill/>
          </a:ln>
        </p:spPr>
        <p:txBody>
          <a:bodyPr anchorCtr="0" anchor="t" bIns="91425" lIns="91425" rIns="91425" wrap="square" tIns="91425"/>
          <a:lstStyle>
            <a:lvl1pPr indent="-304800" lvl="0" marL="457200" marR="0" rtl="0" algn="l">
              <a:spcBef>
                <a:spcPts val="480"/>
              </a:spcBef>
              <a:spcAft>
                <a:spcPts val="60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63500" lvl="1" marL="4572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7" name="Shape 57"/>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8" name="Shape 58"/>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9" name="Shape 59"/>
        <p:cNvGrpSpPr/>
        <p:nvPr/>
      </p:nvGrpSpPr>
      <p:grpSpPr>
        <a:xfrm>
          <a:off x="0" y="0"/>
          <a:ext cx="0" cy="0"/>
          <a:chOff x="0" y="0"/>
          <a:chExt cx="0" cy="0"/>
        </a:xfrm>
      </p:grpSpPr>
      <p:sp>
        <p:nvSpPr>
          <p:cNvPr id="60" name="Shape 60"/>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1" name="Shape 61"/>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2" name="Shape 62"/>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3" name="Shape 63"/>
        <p:cNvGrpSpPr/>
        <p:nvPr/>
      </p:nvGrpSpPr>
      <p:grpSpPr>
        <a:xfrm>
          <a:off x="0" y="0"/>
          <a:ext cx="0" cy="0"/>
          <a:chOff x="0" y="0"/>
          <a:chExt cx="0" cy="0"/>
        </a:xfrm>
      </p:grpSpPr>
      <p:sp>
        <p:nvSpPr>
          <p:cNvPr id="64" name="Shape 64"/>
          <p:cNvSpPr txBox="1"/>
          <p:nvPr>
            <p:ph idx="1" type="body"/>
          </p:nvPr>
        </p:nvSpPr>
        <p:spPr>
          <a:xfrm>
            <a:off x="3575050" y="1200150"/>
            <a:ext cx="5111750" cy="336042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2"/>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2"/>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2"/>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2"/>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2"/>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5" name="Shape 65"/>
          <p:cNvSpPr txBox="1"/>
          <p:nvPr>
            <p:ph idx="2" type="body"/>
          </p:nvPr>
        </p:nvSpPr>
        <p:spPr>
          <a:xfrm>
            <a:off x="457203" y="1200150"/>
            <a:ext cx="3008313" cy="3360420"/>
          </a:xfrm>
          <a:prstGeom prst="rect">
            <a:avLst/>
          </a:prstGeom>
          <a:noFill/>
          <a:ln>
            <a:noFill/>
          </a:ln>
        </p:spPr>
        <p:txBody>
          <a:bodyPr anchorCtr="0" anchor="t" bIns="91425" lIns="91425" rIns="91425" wrap="square" tIns="91425"/>
          <a:lstStyle>
            <a:lvl1pPr indent="0" lvl="0" marL="0" marR="0" rtl="0" algn="l">
              <a:spcBef>
                <a:spcPts val="320"/>
              </a:spcBef>
              <a:spcAft>
                <a:spcPts val="60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2"/>
              </a:buClr>
              <a:buSzPts val="1200"/>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2"/>
              </a:buClr>
              <a:buSzPts val="1000"/>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2"/>
              </a:buClr>
              <a:buSzPts val="900"/>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2"/>
              </a:buClr>
              <a:buSzPts val="900"/>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buClr>
                <a:schemeClr val="dk2"/>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66" name="Shape 66"/>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67" name="Shape 67"/>
          <p:cNvSpPr txBox="1"/>
          <p:nvPr>
            <p:ph idx="10" type="dt"/>
          </p:nvPr>
        </p:nvSpPr>
        <p:spPr>
          <a:xfrm>
            <a:off x="457200" y="4629150"/>
            <a:ext cx="3429000" cy="2286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9" name="Shape 69"/>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0" y="0"/>
            <a:ext cx="8915400" cy="10287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4800" u="none" cap="small" strike="noStrike">
                <a:solidFill>
                  <a:schemeClr val="dk2"/>
                </a:solidFill>
                <a:latin typeface="Arial"/>
                <a:ea typeface="Arial"/>
                <a:cs typeface="Arial"/>
                <a:sym typeface="Arial"/>
              </a:defRPr>
            </a:lvl1pPr>
            <a:lvl2pPr indent="0" lvl="1"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2pPr>
            <a:lvl3pPr indent="0" lvl="2"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3pPr>
            <a:lvl4pPr indent="0" lvl="3"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4pPr>
            <a:lvl5pPr indent="0" lvl="4" marL="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5pPr>
            <a:lvl6pPr indent="0" lvl="5" marL="4572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6pPr>
            <a:lvl7pPr indent="0" lvl="6" marL="9144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7pPr>
            <a:lvl8pPr indent="0" lvl="7" marL="13716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8pPr>
            <a:lvl9pPr indent="0" lvl="8" marL="1828800" marR="0" rtl="0" algn="l">
              <a:spcBef>
                <a:spcPts val="0"/>
              </a:spcBef>
              <a:spcAft>
                <a:spcPts val="0"/>
              </a:spcAft>
              <a:buSzPts val="1400"/>
              <a:buNone/>
              <a:defRPr b="0" i="0" sz="48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76200" y="1085850"/>
            <a:ext cx="8915400" cy="3771900"/>
          </a:xfrm>
          <a:prstGeom prst="rect">
            <a:avLst/>
          </a:prstGeom>
          <a:noFill/>
          <a:ln>
            <a:noFill/>
          </a:ln>
        </p:spPr>
        <p:txBody>
          <a:bodyPr anchorCtr="0" anchor="t" bIns="91425" lIns="91425" rIns="91425" wrap="square" tIns="91425"/>
          <a:lstStyle>
            <a:lvl1pPr indent="-254000" lvl="0" marL="457200" marR="0" rtl="0" algn="l">
              <a:spcBef>
                <a:spcPts val="640"/>
              </a:spcBef>
              <a:spcAft>
                <a:spcPts val="60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12700" lvl="1" marL="457200" marR="0" rtl="0" algn="l">
              <a:spcBef>
                <a:spcPts val="640"/>
              </a:spcBef>
              <a:spcAft>
                <a:spcPts val="0"/>
              </a:spcAft>
              <a:buClr>
                <a:schemeClr val="dk2"/>
              </a:buClr>
              <a:buSzPts val="3200"/>
              <a:buFont typeface="Arial"/>
              <a:buChar char="•"/>
              <a:defRPr b="0" i="0" sz="3200" u="none" cap="none" strike="noStrike">
                <a:solidFill>
                  <a:schemeClr val="dk1"/>
                </a:solidFill>
                <a:latin typeface="Arial"/>
                <a:ea typeface="Arial"/>
                <a:cs typeface="Arial"/>
                <a:sym typeface="Arial"/>
              </a:defRPr>
            </a:lvl2pPr>
            <a:lvl3pPr indent="-50800" lvl="2" marL="11430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3pPr>
            <a:lvl4pPr indent="-50800" lvl="3" marL="16002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4pPr>
            <a:lvl5pPr indent="-50800" lvl="4" marL="2057400" marR="0" rtl="0" algn="l">
              <a:spcBef>
                <a:spcPts val="560"/>
              </a:spcBef>
              <a:spcAft>
                <a:spcPts val="0"/>
              </a:spcAft>
              <a:buClr>
                <a:schemeClr val="dk2"/>
              </a:buClr>
              <a:buSzPts val="2800"/>
              <a:buFont typeface="Arial"/>
              <a:buChar char="•"/>
              <a:defRPr b="0" i="0" sz="2800" u="none" cap="none" strike="noStrike">
                <a:solidFill>
                  <a:schemeClr val="dk1"/>
                </a:solidFill>
                <a:latin typeface="Arial"/>
                <a:ea typeface="Arial"/>
                <a:cs typeface="Arial"/>
                <a:sym typeface="Arial"/>
              </a:defRPr>
            </a:lvl5pPr>
            <a:lvl6pPr indent="-127000" lvl="5" marL="25146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Shape 12"/>
          <p:cNvSpPr txBox="1"/>
          <p:nvPr>
            <p:ph idx="11" type="ftr"/>
          </p:nvPr>
        </p:nvSpPr>
        <p:spPr>
          <a:xfrm>
            <a:off x="457200" y="4870450"/>
            <a:ext cx="3429000" cy="212725"/>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1000" u="none" cap="none" strike="noStrike">
                <a:solidFill>
                  <a:schemeClr val="dk1"/>
                </a:solidFill>
                <a:latin typeface="Century Gothic"/>
                <a:ea typeface="Century Gothic"/>
                <a:cs typeface="Century Gothic"/>
                <a:sym typeface="Century Gothic"/>
              </a:defRPr>
            </a:lvl1pPr>
            <a:lvl2pPr indent="0" lvl="1" marL="4572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Shape 13"/>
          <p:cNvSpPr/>
          <p:nvPr/>
        </p:nvSpPr>
        <p:spPr>
          <a:xfrm>
            <a:off x="9001125" y="0"/>
            <a:ext cx="142875" cy="1028700"/>
          </a:xfrm>
          <a:prstGeom prst="rect">
            <a:avLst/>
          </a:prstGeom>
          <a:solidFill>
            <a:schemeClr val="dk2"/>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 name="Shape 14"/>
          <p:cNvSpPr/>
          <p:nvPr/>
        </p:nvSpPr>
        <p:spPr>
          <a:xfrm>
            <a:off x="9001125" y="1028700"/>
            <a:ext cx="142875" cy="4114800"/>
          </a:xfrm>
          <a:prstGeom prst="rect">
            <a:avLst/>
          </a:prstGeom>
          <a:solidFill>
            <a:schemeClr val="dk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 name="Shape 15"/>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0" y="0"/>
            <a:ext cx="8991600" cy="10287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None/>
            </a:pPr>
            <a:r>
              <a:rPr b="0" i="0" lang="en-US" sz="4800" u="none" cap="small" strike="noStrike">
                <a:solidFill>
                  <a:schemeClr val="dk2"/>
                </a:solidFill>
                <a:latin typeface="Tahoma"/>
                <a:ea typeface="Tahoma"/>
                <a:cs typeface="Tahoma"/>
                <a:sym typeface="Tahoma"/>
              </a:rPr>
              <a:t>Evolution &amp; Natural Selection </a:t>
            </a:r>
          </a:p>
        </p:txBody>
      </p:sp>
      <p:sp>
        <p:nvSpPr>
          <p:cNvPr id="103" name="Shape 103"/>
          <p:cNvSpPr txBox="1"/>
          <p:nvPr>
            <p:ph idx="1" type="body"/>
          </p:nvPr>
        </p:nvSpPr>
        <p:spPr>
          <a:xfrm>
            <a:off x="0" y="666750"/>
            <a:ext cx="9144000" cy="4400550"/>
          </a:xfrm>
          <a:prstGeom prst="rect">
            <a:avLst/>
          </a:prstGeom>
          <a:noFill/>
          <a:ln>
            <a:noFill/>
          </a:ln>
        </p:spPr>
        <p:txBody>
          <a:bodyPr anchorCtr="0" anchor="t" bIns="45700" lIns="91425" rIns="91425" wrap="square" tIns="45700">
            <a:noAutofit/>
          </a:bodyPr>
          <a:lstStyle/>
          <a:p>
            <a:pPr indent="-152400" lvl="0" marL="0" marR="0" rtl="0" algn="ctr">
              <a:lnSpc>
                <a:spcPct val="90000"/>
              </a:lnSpc>
              <a:spcBef>
                <a:spcPts val="0"/>
              </a:spcBef>
              <a:spcAft>
                <a:spcPts val="0"/>
              </a:spcAft>
              <a:buClr>
                <a:schemeClr val="accent3"/>
              </a:buClr>
              <a:buSzPts val="2400"/>
              <a:buFont typeface="Arial"/>
              <a:buNone/>
            </a:pPr>
            <a:r>
              <a:rPr b="0" i="1" lang="en-US" sz="2400" u="none" cap="none" strike="noStrike">
                <a:solidFill>
                  <a:schemeClr val="accent3"/>
                </a:solidFill>
                <a:latin typeface="Tahoma"/>
                <a:ea typeface="Tahoma"/>
                <a:cs typeface="Tahoma"/>
                <a:sym typeface="Tahoma"/>
              </a:rPr>
              <a:t> Darwin’s dangerous idea: evolution by natural selection</a:t>
            </a:r>
          </a:p>
        </p:txBody>
      </p:sp>
      <p:sp>
        <p:nvSpPr>
          <p:cNvPr id="104" name="Shape 104"/>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00.jpg" id="105" name="Shape 105"/>
          <p:cNvPicPr preferRelativeResize="0"/>
          <p:nvPr/>
        </p:nvPicPr>
        <p:blipFill rotWithShape="1">
          <a:blip r:embed="rId3">
            <a:alphaModFix/>
          </a:blip>
          <a:srcRect b="0" l="0" r="0" t="0"/>
          <a:stretch/>
        </p:blipFill>
        <p:spPr>
          <a:xfrm>
            <a:off x="2895600" y="1123950"/>
            <a:ext cx="3724511" cy="40104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0" y="0"/>
            <a:ext cx="46482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Mechanisms of Evolution</a:t>
            </a:r>
          </a:p>
        </p:txBody>
      </p:sp>
      <p:sp>
        <p:nvSpPr>
          <p:cNvPr id="184" name="Shape 184"/>
          <p:cNvSpPr txBox="1"/>
          <p:nvPr>
            <p:ph idx="1" type="body"/>
          </p:nvPr>
        </p:nvSpPr>
        <p:spPr>
          <a:xfrm>
            <a:off x="0" y="1504950"/>
            <a:ext cx="4572000" cy="363855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Mutation</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Genetic drift</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Migration</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Natural selection</a:t>
            </a:r>
          </a:p>
        </p:txBody>
      </p:sp>
      <p:sp>
        <p:nvSpPr>
          <p:cNvPr id="185" name="Shape 185"/>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10.jpg" id="186" name="Shape 186"/>
          <p:cNvPicPr preferRelativeResize="0"/>
          <p:nvPr/>
        </p:nvPicPr>
        <p:blipFill rotWithShape="1">
          <a:blip r:embed="rId3">
            <a:alphaModFix/>
          </a:blip>
          <a:srcRect b="0" l="0" r="0" t="0"/>
          <a:stretch/>
        </p:blipFill>
        <p:spPr>
          <a:xfrm>
            <a:off x="4648200" y="-3993"/>
            <a:ext cx="3942374" cy="51444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descr="figure_08_11.jpg" id="192" name="Shape 192"/>
          <p:cNvPicPr preferRelativeResize="0"/>
          <p:nvPr/>
        </p:nvPicPr>
        <p:blipFill rotWithShape="1">
          <a:blip r:embed="rId3">
            <a:alphaModFix/>
          </a:blip>
          <a:srcRect b="0" l="0" r="0" t="0"/>
          <a:stretch/>
        </p:blipFill>
        <p:spPr>
          <a:xfrm>
            <a:off x="0" y="16993"/>
            <a:ext cx="4719134" cy="5123431"/>
          </a:xfrm>
          <a:prstGeom prst="rect">
            <a:avLst/>
          </a:prstGeom>
          <a:noFill/>
          <a:ln>
            <a:noFill/>
          </a:ln>
        </p:spPr>
      </p:pic>
      <p:sp>
        <p:nvSpPr>
          <p:cNvPr id="193" name="Shape 193"/>
          <p:cNvSpPr txBox="1"/>
          <p:nvPr>
            <p:ph type="title"/>
          </p:nvPr>
        </p:nvSpPr>
        <p:spPr>
          <a:xfrm>
            <a:off x="3276600" y="0"/>
            <a:ext cx="56388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Mutations</a:t>
            </a:r>
          </a:p>
        </p:txBody>
      </p:sp>
      <p:sp>
        <p:nvSpPr>
          <p:cNvPr id="194" name="Shape 194"/>
          <p:cNvSpPr txBox="1"/>
          <p:nvPr>
            <p:ph idx="1" type="body"/>
          </p:nvPr>
        </p:nvSpPr>
        <p:spPr>
          <a:xfrm>
            <a:off x="3200400" y="781050"/>
            <a:ext cx="5791200" cy="3771900"/>
          </a:xfrm>
          <a:prstGeom prst="rect">
            <a:avLst/>
          </a:prstGeom>
          <a:noFill/>
          <a:ln>
            <a:noFill/>
          </a:ln>
        </p:spPr>
        <p:txBody>
          <a:bodyPr anchorCtr="0" anchor="t" bIns="45700" lIns="91425" rIns="91425" wrap="square" tIns="45700">
            <a:noAutofit/>
          </a:bodyPr>
          <a:lstStyle/>
          <a:p>
            <a:pPr indent="-139446" lvl="0" marL="82296" marR="0" rtl="0" algn="ctr">
              <a:spcBef>
                <a:spcPts val="0"/>
              </a:spcBef>
              <a:spcAft>
                <a:spcPts val="0"/>
              </a:spcAft>
              <a:buClr>
                <a:schemeClr val="dk1"/>
              </a:buClr>
              <a:buSzPts val="2100"/>
              <a:buFont typeface="Arial"/>
              <a:buNone/>
            </a:pPr>
            <a:r>
              <a:rPr b="0" i="1" lang="en-US" sz="2800" u="none" cap="none" strike="noStrike">
                <a:solidFill>
                  <a:schemeClr val="dk1"/>
                </a:solidFill>
                <a:latin typeface="Tahoma"/>
                <a:ea typeface="Tahoma"/>
                <a:cs typeface="Tahoma"/>
                <a:sym typeface="Tahoma"/>
              </a:rPr>
              <a:t>Alteration of the base-pair sequence of an individual’s DNA</a:t>
            </a:r>
          </a:p>
          <a:p>
            <a:pPr indent="-457200" lvl="0" marL="457200" marR="0" rtl="0" algn="l">
              <a:spcBef>
                <a:spcPts val="18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Only really matters in reproductive cells</a:t>
            </a:r>
          </a:p>
          <a:p>
            <a:pPr indent="-457200" lvl="0" marL="457200" marR="0" rtl="0" algn="l">
              <a:spcBef>
                <a:spcPts val="18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Occur during cell division</a:t>
            </a:r>
          </a:p>
        </p:txBody>
      </p:sp>
      <p:sp>
        <p:nvSpPr>
          <p:cNvPr id="195" name="Shape 195"/>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figure_08_12.jpg" id="201" name="Shape 201"/>
          <p:cNvPicPr preferRelativeResize="0"/>
          <p:nvPr/>
        </p:nvPicPr>
        <p:blipFill rotWithShape="1">
          <a:blip r:embed="rId3">
            <a:alphaModFix/>
          </a:blip>
          <a:srcRect b="0" l="0" r="0" t="0"/>
          <a:stretch/>
        </p:blipFill>
        <p:spPr>
          <a:xfrm>
            <a:off x="1828801" y="19050"/>
            <a:ext cx="7027545" cy="5090197"/>
          </a:xfrm>
          <a:prstGeom prst="rect">
            <a:avLst/>
          </a:prstGeom>
          <a:noFill/>
          <a:ln>
            <a:noFill/>
          </a:ln>
        </p:spPr>
      </p:pic>
      <p:sp>
        <p:nvSpPr>
          <p:cNvPr id="202" name="Shape 202"/>
          <p:cNvSpPr txBox="1"/>
          <p:nvPr>
            <p:ph type="title"/>
          </p:nvPr>
        </p:nvSpPr>
        <p:spPr>
          <a:xfrm>
            <a:off x="0" y="2038350"/>
            <a:ext cx="4800600" cy="914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Genetic Drift</a:t>
            </a:r>
          </a:p>
        </p:txBody>
      </p:sp>
      <p:sp>
        <p:nvSpPr>
          <p:cNvPr id="203" name="Shape 203"/>
          <p:cNvSpPr txBox="1"/>
          <p:nvPr>
            <p:ph idx="1" type="body"/>
          </p:nvPr>
        </p:nvSpPr>
        <p:spPr>
          <a:xfrm>
            <a:off x="0" y="2819400"/>
            <a:ext cx="6096000" cy="23241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2 special cases</a:t>
            </a:r>
          </a:p>
          <a:p>
            <a:pPr indent="-190500" lvl="1" marL="457200" marR="0" rtl="0" algn="l">
              <a:spcBef>
                <a:spcPts val="1160"/>
              </a:spcBef>
              <a:spcAft>
                <a:spcPts val="0"/>
              </a:spcAft>
              <a:buClr>
                <a:schemeClr val="dk2"/>
              </a:buClr>
              <a:buSzPts val="2800"/>
              <a:buFont typeface="Arial"/>
              <a:buChar char="•"/>
            </a:pPr>
            <a:r>
              <a:rPr b="0" i="0" lang="en-US" sz="2800" u="none" cap="none" strike="noStrike">
                <a:solidFill>
                  <a:schemeClr val="dk1"/>
                </a:solidFill>
                <a:latin typeface="Arial"/>
                <a:ea typeface="Arial"/>
                <a:cs typeface="Arial"/>
                <a:sym typeface="Arial"/>
              </a:rPr>
              <a:t>Founder Effect</a:t>
            </a:r>
          </a:p>
          <a:p>
            <a:pPr indent="-190500" lvl="1" marL="457200" marR="0" rtl="0" algn="l">
              <a:spcBef>
                <a:spcPts val="560"/>
              </a:spcBef>
              <a:spcAft>
                <a:spcPts val="0"/>
              </a:spcAft>
              <a:buClr>
                <a:schemeClr val="dk2"/>
              </a:buClr>
              <a:buSzPts val="2800"/>
              <a:buFont typeface="Arial"/>
              <a:buChar char="•"/>
            </a:pPr>
            <a:r>
              <a:rPr b="0" i="0" lang="en-US" sz="2800" u="none" cap="none" strike="noStrike">
                <a:solidFill>
                  <a:schemeClr val="dk1"/>
                </a:solidFill>
                <a:latin typeface="Arial"/>
                <a:ea typeface="Arial"/>
                <a:cs typeface="Arial"/>
                <a:sym typeface="Arial"/>
              </a:rPr>
              <a:t>Bottleneck Effect</a:t>
            </a:r>
          </a:p>
        </p:txBody>
      </p:sp>
      <p:sp>
        <p:nvSpPr>
          <p:cNvPr id="204" name="Shape 204"/>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Founder Effect</a:t>
            </a:r>
          </a:p>
        </p:txBody>
      </p:sp>
      <p:sp>
        <p:nvSpPr>
          <p:cNvPr id="211" name="Shape 211"/>
          <p:cNvSpPr txBox="1"/>
          <p:nvPr>
            <p:ph idx="1" type="body"/>
          </p:nvPr>
        </p:nvSpPr>
        <p:spPr>
          <a:xfrm>
            <a:off x="10363" y="762000"/>
            <a:ext cx="8686800" cy="440055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Small number of individuals start a new, isolated population</a:t>
            </a:r>
          </a:p>
        </p:txBody>
      </p:sp>
      <p:sp>
        <p:nvSpPr>
          <p:cNvPr id="212" name="Shape 212"/>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13.jpg" id="213" name="Shape 213"/>
          <p:cNvPicPr preferRelativeResize="0"/>
          <p:nvPr/>
        </p:nvPicPr>
        <p:blipFill rotWithShape="1">
          <a:blip r:embed="rId3">
            <a:alphaModFix/>
          </a:blip>
          <a:srcRect b="0" l="0" r="0" t="0"/>
          <a:stretch/>
        </p:blipFill>
        <p:spPr>
          <a:xfrm>
            <a:off x="1374131" y="1726348"/>
            <a:ext cx="6342440" cy="34080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Population Bottlenecks</a:t>
            </a:r>
          </a:p>
        </p:txBody>
      </p:sp>
      <p:sp>
        <p:nvSpPr>
          <p:cNvPr id="220" name="Shape 22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14.jpg" id="221" name="Shape 221"/>
          <p:cNvPicPr preferRelativeResize="0"/>
          <p:nvPr/>
        </p:nvPicPr>
        <p:blipFill rotWithShape="1">
          <a:blip r:embed="rId3">
            <a:alphaModFix/>
          </a:blip>
          <a:srcRect b="0" l="0" r="0" t="0"/>
          <a:stretch/>
        </p:blipFill>
        <p:spPr>
          <a:xfrm>
            <a:off x="1676400" y="866286"/>
            <a:ext cx="5742940" cy="42752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descr="figure_08_15.jpg" id="227" name="Shape 227"/>
          <p:cNvPicPr preferRelativeResize="0"/>
          <p:nvPr/>
        </p:nvPicPr>
        <p:blipFill rotWithShape="1">
          <a:blip r:embed="rId3">
            <a:alphaModFix/>
          </a:blip>
          <a:srcRect b="0" l="0" r="0" t="0"/>
          <a:stretch/>
        </p:blipFill>
        <p:spPr>
          <a:xfrm>
            <a:off x="6060073" y="1"/>
            <a:ext cx="2848665" cy="5140414"/>
          </a:xfrm>
          <a:prstGeom prst="rect">
            <a:avLst/>
          </a:prstGeom>
          <a:noFill/>
          <a:ln>
            <a:noFill/>
          </a:ln>
        </p:spPr>
      </p:pic>
      <p:sp>
        <p:nvSpPr>
          <p:cNvPr id="228" name="Shape 228"/>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Migration</a:t>
            </a:r>
          </a:p>
        </p:txBody>
      </p:sp>
      <p:sp>
        <p:nvSpPr>
          <p:cNvPr id="229" name="Shape 229"/>
          <p:cNvSpPr txBox="1"/>
          <p:nvPr>
            <p:ph idx="1" type="body"/>
          </p:nvPr>
        </p:nvSpPr>
        <p:spPr>
          <a:xfrm>
            <a:off x="0" y="742950"/>
            <a:ext cx="5943600" cy="4248150"/>
          </a:xfrm>
          <a:prstGeom prst="rect">
            <a:avLst/>
          </a:prstGeom>
          <a:noFill/>
          <a:ln>
            <a:noFill/>
          </a:ln>
        </p:spPr>
        <p:txBody>
          <a:bodyPr anchorCtr="0" anchor="t" bIns="45700" lIns="91425" rIns="91425" wrap="square" tIns="45700">
            <a:noAutofit/>
          </a:bodyPr>
          <a:lstStyle/>
          <a:p>
            <a:pPr indent="-183896" lvl="0" marL="82296" marR="0" rtl="0" algn="ctr">
              <a:spcBef>
                <a:spcPts val="0"/>
              </a:spcBef>
              <a:spcAft>
                <a:spcPts val="0"/>
              </a:spcAft>
              <a:buClr>
                <a:schemeClr val="dk1"/>
              </a:buClr>
              <a:buSzPts val="2800"/>
              <a:buFont typeface="Arial"/>
              <a:buNone/>
            </a:pPr>
            <a:r>
              <a:rPr b="0" i="1" lang="en-US" sz="2800" u="none" cap="none" strike="noStrike">
                <a:solidFill>
                  <a:schemeClr val="dk1"/>
                </a:solidFill>
                <a:latin typeface="Tahoma"/>
                <a:ea typeface="Tahoma"/>
                <a:cs typeface="Tahoma"/>
                <a:sym typeface="Tahoma"/>
              </a:rPr>
              <a:t>The movement of some individuals of a species from one population to another</a:t>
            </a:r>
          </a:p>
          <a:p>
            <a:pPr indent="-457200" lvl="0" marL="457200" marR="0" rtl="0" algn="l">
              <a:spcBef>
                <a:spcPts val="18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Dependent on mobility and barriers</a:t>
            </a:r>
          </a:p>
        </p:txBody>
      </p:sp>
      <p:sp>
        <p:nvSpPr>
          <p:cNvPr id="230" name="Shape 23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8035" y="0"/>
            <a:ext cx="4572000" cy="5715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Natural Selection</a:t>
            </a:r>
          </a:p>
        </p:txBody>
      </p:sp>
      <p:sp>
        <p:nvSpPr>
          <p:cNvPr id="237" name="Shape 237"/>
          <p:cNvSpPr txBox="1"/>
          <p:nvPr>
            <p:ph idx="1" type="body"/>
          </p:nvPr>
        </p:nvSpPr>
        <p:spPr>
          <a:xfrm>
            <a:off x="0" y="1492869"/>
            <a:ext cx="4572000" cy="3638550"/>
          </a:xfrm>
          <a:prstGeom prst="rect">
            <a:avLst/>
          </a:prstGeom>
          <a:noFill/>
          <a:ln>
            <a:noFill/>
          </a:ln>
        </p:spPr>
        <p:txBody>
          <a:bodyPr anchorCtr="0" anchor="t" bIns="45700" lIns="91425" rIns="91425" wrap="square" tIns="45700">
            <a:noAutofit/>
          </a:bodyPr>
          <a:lstStyle/>
          <a:p>
            <a:pPr indent="-183896" lvl="0" marL="82296" marR="0" rtl="0" algn="l">
              <a:spcBef>
                <a:spcPts val="0"/>
              </a:spcBef>
              <a:spcAft>
                <a:spcPts val="0"/>
              </a:spcAft>
              <a:buClr>
                <a:schemeClr val="dk1"/>
              </a:buClr>
              <a:buSzPts val="2800"/>
              <a:buFont typeface="Arial"/>
              <a:buNone/>
            </a:pPr>
            <a:r>
              <a:rPr b="0" i="0" lang="en-US" sz="2800" u="none" cap="none" strike="noStrike">
                <a:solidFill>
                  <a:schemeClr val="dk1"/>
                </a:solidFill>
                <a:latin typeface="Tahoma"/>
                <a:ea typeface="Tahoma"/>
                <a:cs typeface="Tahoma"/>
                <a:sym typeface="Tahoma"/>
              </a:rPr>
              <a:t>Three conditions required:</a:t>
            </a:r>
          </a:p>
          <a:p>
            <a:pPr indent="-457200" lvl="0" marL="457200" marR="0" rtl="0" algn="l">
              <a:spcBef>
                <a:spcPts val="12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Variation within a population.</a:t>
            </a:r>
          </a:p>
          <a:p>
            <a:pPr indent="-457200" lvl="0" marL="457200" marR="0" rtl="0" algn="l">
              <a:spcBef>
                <a:spcPts val="12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Variation must be inheritable.</a:t>
            </a:r>
          </a:p>
          <a:p>
            <a:pPr indent="-457200" lvl="0" marL="457200" marR="0" rtl="0" algn="l">
              <a:spcBef>
                <a:spcPts val="12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Differential reproductive success</a:t>
            </a:r>
          </a:p>
        </p:txBody>
      </p:sp>
      <p:sp>
        <p:nvSpPr>
          <p:cNvPr id="238" name="Shape 238"/>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16.jpg" id="239" name="Shape 239"/>
          <p:cNvPicPr preferRelativeResize="0"/>
          <p:nvPr/>
        </p:nvPicPr>
        <p:blipFill rotWithShape="1">
          <a:blip r:embed="rId3">
            <a:alphaModFix/>
          </a:blip>
          <a:srcRect b="0" l="0" r="0" t="0"/>
          <a:stretch/>
        </p:blipFill>
        <p:spPr>
          <a:xfrm>
            <a:off x="4724400" y="0"/>
            <a:ext cx="4131732" cy="2882151"/>
          </a:xfrm>
          <a:prstGeom prst="rect">
            <a:avLst/>
          </a:prstGeom>
          <a:noFill/>
          <a:ln>
            <a:noFill/>
          </a:ln>
        </p:spPr>
      </p:pic>
      <p:pic>
        <p:nvPicPr>
          <p:cNvPr descr="figure_08_17.jpg" id="240" name="Shape 240"/>
          <p:cNvPicPr preferRelativeResize="0"/>
          <p:nvPr/>
        </p:nvPicPr>
        <p:blipFill rotWithShape="1">
          <a:blip r:embed="rId4">
            <a:alphaModFix/>
          </a:blip>
          <a:srcRect b="0" l="0" r="0" t="0"/>
          <a:stretch/>
        </p:blipFill>
        <p:spPr>
          <a:xfrm>
            <a:off x="5867400" y="2952751"/>
            <a:ext cx="2627647" cy="21882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None/>
            </a:pPr>
            <a:r>
              <a:rPr b="0" i="0" lang="en-US" sz="4800" u="none" cap="small" strike="noStrike">
                <a:solidFill>
                  <a:schemeClr val="dk2"/>
                </a:solidFill>
                <a:latin typeface="Tahoma"/>
                <a:ea typeface="Tahoma"/>
                <a:cs typeface="Tahoma"/>
                <a:sym typeface="Tahoma"/>
              </a:rPr>
              <a:t>Differential Reproductive Success</a:t>
            </a:r>
          </a:p>
        </p:txBody>
      </p:sp>
      <p:sp>
        <p:nvSpPr>
          <p:cNvPr id="247" name="Shape 247"/>
          <p:cNvSpPr txBox="1"/>
          <p:nvPr>
            <p:ph idx="1" type="body"/>
          </p:nvPr>
        </p:nvSpPr>
        <p:spPr>
          <a:xfrm>
            <a:off x="0" y="1411028"/>
            <a:ext cx="8991600" cy="3714750"/>
          </a:xfrm>
          <a:prstGeom prst="rect">
            <a:avLst/>
          </a:prstGeom>
          <a:noFill/>
          <a:ln>
            <a:noFill/>
          </a:ln>
        </p:spPr>
        <p:txBody>
          <a:bodyPr anchorCtr="0" anchor="t" bIns="45700" lIns="91425" rIns="91425" wrap="square" tIns="45700">
            <a:noAutofit/>
          </a:bodyPr>
          <a:lstStyle/>
          <a:p>
            <a:pPr indent="-17780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ahoma"/>
                <a:ea typeface="Tahoma"/>
                <a:cs typeface="Tahoma"/>
                <a:sym typeface="Tahoma"/>
              </a:rPr>
              <a:t>Darwin’s 3 observations:</a:t>
            </a:r>
          </a:p>
          <a:p>
            <a:pPr indent="-609600" lvl="0" marL="609600" marR="0" rtl="0" algn="l">
              <a:spcBef>
                <a:spcPts val="116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There are more organisms born than can survive. </a:t>
            </a:r>
          </a:p>
          <a:p>
            <a:pPr indent="-609600" lvl="0" marL="609600" marR="0" rtl="0" algn="l">
              <a:spcBef>
                <a:spcPts val="116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Organisms are continually struggling for existence. </a:t>
            </a:r>
          </a:p>
          <a:p>
            <a:pPr indent="-609600" lvl="0" marL="609600" marR="0" rtl="0" algn="l">
              <a:spcBef>
                <a:spcPts val="116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Some organisms are more likely to win this struggle and survive and reproduce. </a:t>
            </a:r>
          </a:p>
        </p:txBody>
      </p:sp>
      <p:sp>
        <p:nvSpPr>
          <p:cNvPr id="248" name="Shape 248"/>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descr="figure_08_20.jpg" id="254" name="Shape 254"/>
          <p:cNvPicPr preferRelativeResize="0"/>
          <p:nvPr/>
        </p:nvPicPr>
        <p:blipFill rotWithShape="1">
          <a:blip r:embed="rId3">
            <a:alphaModFix/>
          </a:blip>
          <a:srcRect b="0" l="0" r="0" t="0"/>
          <a:stretch/>
        </p:blipFill>
        <p:spPr>
          <a:xfrm>
            <a:off x="5471334" y="0"/>
            <a:ext cx="3506185" cy="5140414"/>
          </a:xfrm>
          <a:prstGeom prst="rect">
            <a:avLst/>
          </a:prstGeom>
          <a:noFill/>
          <a:ln>
            <a:noFill/>
          </a:ln>
        </p:spPr>
      </p:pic>
      <p:sp>
        <p:nvSpPr>
          <p:cNvPr id="255" name="Shape 255"/>
          <p:cNvSpPr txBox="1"/>
          <p:nvPr>
            <p:ph type="title"/>
          </p:nvPr>
        </p:nvSpPr>
        <p:spPr>
          <a:xfrm>
            <a:off x="0" y="0"/>
            <a:ext cx="5486400" cy="10287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None/>
            </a:pPr>
            <a:r>
              <a:rPr b="0" i="0" lang="en-US" sz="4800" u="none" cap="small" strike="noStrike">
                <a:solidFill>
                  <a:schemeClr val="dk2"/>
                </a:solidFill>
                <a:latin typeface="Arial"/>
                <a:ea typeface="Arial"/>
                <a:cs typeface="Arial"/>
                <a:sym typeface="Arial"/>
              </a:rPr>
              <a:t>Natural Selection in Nature</a:t>
            </a:r>
          </a:p>
        </p:txBody>
      </p:sp>
      <p:sp>
        <p:nvSpPr>
          <p:cNvPr id="256" name="Shape 256"/>
          <p:cNvSpPr txBox="1"/>
          <p:nvPr>
            <p:ph idx="1" type="body"/>
          </p:nvPr>
        </p:nvSpPr>
        <p:spPr>
          <a:xfrm>
            <a:off x="0" y="1371600"/>
            <a:ext cx="5486400" cy="37719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Variation for a trait</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Heritability</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Differential reproductive success</a:t>
            </a:r>
          </a:p>
        </p:txBody>
      </p:sp>
      <p:sp>
        <p:nvSpPr>
          <p:cNvPr id="257" name="Shape 257"/>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descr="figure_08_22_02.jpg" id="263" name="Shape 263"/>
          <p:cNvPicPr preferRelativeResize="0"/>
          <p:nvPr/>
        </p:nvPicPr>
        <p:blipFill rotWithShape="1">
          <a:blip r:embed="rId3">
            <a:alphaModFix/>
          </a:blip>
          <a:srcRect b="0" l="0" r="0" t="0"/>
          <a:stretch/>
        </p:blipFill>
        <p:spPr>
          <a:xfrm>
            <a:off x="4800600" y="133350"/>
            <a:ext cx="4157472" cy="3569688"/>
          </a:xfrm>
          <a:prstGeom prst="rect">
            <a:avLst/>
          </a:prstGeom>
          <a:noFill/>
          <a:ln>
            <a:noFill/>
          </a:ln>
        </p:spPr>
      </p:pic>
      <p:sp>
        <p:nvSpPr>
          <p:cNvPr id="264" name="Shape 264"/>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Fitness</a:t>
            </a:r>
          </a:p>
        </p:txBody>
      </p:sp>
      <p:sp>
        <p:nvSpPr>
          <p:cNvPr id="265" name="Shape 265"/>
          <p:cNvSpPr txBox="1"/>
          <p:nvPr>
            <p:ph idx="1" type="body"/>
          </p:nvPr>
        </p:nvSpPr>
        <p:spPr>
          <a:xfrm>
            <a:off x="0" y="819150"/>
            <a:ext cx="4953000" cy="2438400"/>
          </a:xfrm>
          <a:prstGeom prst="rect">
            <a:avLst/>
          </a:prstGeom>
          <a:noFill/>
          <a:ln>
            <a:noFill/>
          </a:ln>
        </p:spPr>
        <p:txBody>
          <a:bodyPr anchorCtr="0" anchor="t" bIns="45700" lIns="91425" rIns="91425" wrap="square" tIns="45700">
            <a:noAutofit/>
          </a:bodyPr>
          <a:lstStyle/>
          <a:p>
            <a:pPr indent="-139446" lvl="0" marL="82296" marR="0" rtl="0" algn="l">
              <a:spcBef>
                <a:spcPts val="0"/>
              </a:spcBef>
              <a:spcAft>
                <a:spcPts val="0"/>
              </a:spcAft>
              <a:buClr>
                <a:schemeClr val="dk1"/>
              </a:buClr>
              <a:buSzPts val="2100"/>
              <a:buFont typeface="Arial"/>
              <a:buNone/>
            </a:pPr>
            <a:r>
              <a:rPr b="0" i="1" lang="en-US" sz="2800" u="none" cap="none" strike="noStrike">
                <a:solidFill>
                  <a:schemeClr val="dk1"/>
                </a:solidFill>
                <a:latin typeface="Tahoma"/>
                <a:ea typeface="Tahoma"/>
                <a:cs typeface="Tahoma"/>
                <a:sym typeface="Tahoma"/>
              </a:rPr>
              <a:t>A measure of an organism’s reproductive success</a:t>
            </a:r>
          </a:p>
          <a:p>
            <a:pPr indent="-139446" lvl="0" marL="82296" marR="0" rtl="0" algn="l">
              <a:spcBef>
                <a:spcPts val="600"/>
              </a:spcBef>
              <a:spcAft>
                <a:spcPts val="0"/>
              </a:spcAft>
              <a:buClr>
                <a:schemeClr val="dk1"/>
              </a:buClr>
              <a:buSzPts val="2100"/>
              <a:buFont typeface="Arial"/>
              <a:buNone/>
            </a:pPr>
            <a:r>
              <a:rPr b="0" i="0" lang="en-US" sz="2800" u="none" cap="none" strike="noStrike">
                <a:solidFill>
                  <a:schemeClr val="dk1"/>
                </a:solidFill>
                <a:latin typeface="Tahoma"/>
                <a:ea typeface="Tahoma"/>
                <a:cs typeface="Tahoma"/>
                <a:sym typeface="Tahoma"/>
              </a:rPr>
              <a:t>3 important elements:</a:t>
            </a:r>
          </a:p>
          <a:p>
            <a:pPr indent="-609600" lvl="0" marL="609600" marR="0" rtl="0" algn="l">
              <a:spcBef>
                <a:spcPts val="60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Relative to other genotypes or phenotypes in the population</a:t>
            </a:r>
          </a:p>
          <a:p>
            <a:pPr indent="-139446" lvl="0" marL="82296" marR="0" rtl="0" algn="ctr">
              <a:spcBef>
                <a:spcPts val="600"/>
              </a:spcBef>
              <a:spcAft>
                <a:spcPts val="0"/>
              </a:spcAft>
              <a:buClr>
                <a:schemeClr val="dk1"/>
              </a:buClr>
              <a:buSzPts val="2100"/>
              <a:buFont typeface="Arial"/>
              <a:buNone/>
            </a:pPr>
            <a:r>
              <a:t/>
            </a:r>
            <a:endParaRPr b="0" i="1" sz="2800" u="none" cap="none" strike="noStrike">
              <a:solidFill>
                <a:schemeClr val="dk1"/>
              </a:solidFill>
              <a:latin typeface="Tahoma"/>
              <a:ea typeface="Tahoma"/>
              <a:cs typeface="Tahoma"/>
              <a:sym typeface="Tahoma"/>
            </a:endParaRPr>
          </a:p>
        </p:txBody>
      </p:sp>
      <p:sp>
        <p:nvSpPr>
          <p:cNvPr id="266" name="Shape 266"/>
          <p:cNvSpPr txBox="1"/>
          <p:nvPr>
            <p:ph idx="2" type="body"/>
          </p:nvPr>
        </p:nvSpPr>
        <p:spPr>
          <a:xfrm>
            <a:off x="0" y="3638550"/>
            <a:ext cx="9067800" cy="1530435"/>
          </a:xfrm>
          <a:prstGeom prst="rect">
            <a:avLst/>
          </a:prstGeom>
          <a:noFill/>
          <a:ln>
            <a:noFill/>
          </a:ln>
        </p:spPr>
        <p:txBody>
          <a:bodyPr anchorCtr="0" anchor="t" bIns="45700" lIns="91425" rIns="91425" wrap="square" tIns="45700">
            <a:noAutofit/>
          </a:bodyPr>
          <a:lstStyle/>
          <a:p>
            <a:pPr indent="-609600" lvl="0" marL="609600" marR="0" rtl="0" algn="l">
              <a:spcBef>
                <a:spcPts val="0"/>
              </a:spcBef>
              <a:spcAft>
                <a:spcPts val="0"/>
              </a:spcAft>
              <a:buClr>
                <a:schemeClr val="dk1"/>
              </a:buClr>
              <a:buSzPts val="2800"/>
              <a:buFont typeface="Arial"/>
              <a:buAutoNum type="arabicPeriod" startAt="2"/>
            </a:pPr>
            <a:r>
              <a:rPr b="0" i="0" lang="en-US" sz="2800" u="none" cap="none" strike="noStrike">
                <a:solidFill>
                  <a:schemeClr val="dk1"/>
                </a:solidFill>
                <a:latin typeface="Tahoma"/>
                <a:ea typeface="Tahoma"/>
                <a:cs typeface="Tahoma"/>
                <a:sym typeface="Tahoma"/>
              </a:rPr>
              <a:t>Depends on the specific environment.</a:t>
            </a:r>
          </a:p>
          <a:p>
            <a:pPr indent="-609600" lvl="0" marL="609600" marR="0" rtl="0" algn="l">
              <a:spcBef>
                <a:spcPts val="600"/>
              </a:spcBef>
              <a:spcAft>
                <a:spcPts val="0"/>
              </a:spcAft>
              <a:buClr>
                <a:schemeClr val="dk1"/>
              </a:buClr>
              <a:buSzPts val="2800"/>
              <a:buFont typeface="Arial"/>
              <a:buAutoNum type="arabicPeriod" startAt="2"/>
            </a:pPr>
            <a:r>
              <a:rPr b="0" i="0" lang="en-US" sz="2800" u="none" cap="none" strike="noStrike">
                <a:solidFill>
                  <a:schemeClr val="dk1"/>
                </a:solidFill>
                <a:latin typeface="Tahoma"/>
                <a:ea typeface="Tahoma"/>
                <a:cs typeface="Tahoma"/>
                <a:sym typeface="Tahoma"/>
              </a:rPr>
              <a:t>Depends on an organism’s reproductive success compared to other organisms.</a:t>
            </a:r>
          </a:p>
          <a:p>
            <a:pPr indent="-514350" lvl="0" marL="514350" marR="0" rtl="0" algn="l">
              <a:spcBef>
                <a:spcPts val="116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267" name="Shape 267"/>
          <p:cNvSpPr txBox="1"/>
          <p:nvPr>
            <p:ph idx="4294967295"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ctr">
              <a:lnSpc>
                <a:spcPct val="90000"/>
              </a:lnSpc>
              <a:spcBef>
                <a:spcPts val="0"/>
              </a:spcBef>
              <a:spcAft>
                <a:spcPts val="0"/>
              </a:spcAft>
              <a:buNone/>
            </a:pPr>
            <a:r>
              <a:rPr b="1" i="0" lang="en-US" sz="5400" u="none" cap="small" strike="noStrike">
                <a:solidFill>
                  <a:schemeClr val="accent2"/>
                </a:solidFill>
                <a:latin typeface="Tahoma"/>
                <a:ea typeface="Tahoma"/>
                <a:cs typeface="Tahoma"/>
                <a:sym typeface="Tahoma"/>
              </a:rPr>
              <a:t>Give your opinion:</a:t>
            </a:r>
            <a:br>
              <a:rPr b="1" i="0" lang="en-US" sz="5400" u="none" cap="small" strike="noStrike">
                <a:solidFill>
                  <a:schemeClr val="accent2"/>
                </a:solidFill>
                <a:latin typeface="Tahoma"/>
                <a:ea typeface="Tahoma"/>
                <a:cs typeface="Tahoma"/>
                <a:sym typeface="Tahoma"/>
              </a:rPr>
            </a:br>
            <a:r>
              <a:rPr b="1" i="0" lang="en-US" sz="5400" u="none" cap="small" strike="noStrike">
                <a:solidFill>
                  <a:schemeClr val="accent2"/>
                </a:solidFill>
                <a:latin typeface="Tahoma"/>
                <a:ea typeface="Tahoma"/>
                <a:cs typeface="Tahoma"/>
                <a:sym typeface="Tahoma"/>
              </a:rPr>
              <a:t>“The human population is evolving.”</a:t>
            </a:r>
          </a:p>
        </p:txBody>
      </p:sp>
      <p:sp>
        <p:nvSpPr>
          <p:cNvPr id="112" name="Shape 112"/>
          <p:cNvSpPr txBox="1"/>
          <p:nvPr>
            <p:ph idx="1" type="body"/>
          </p:nvPr>
        </p:nvSpPr>
        <p:spPr>
          <a:xfrm>
            <a:off x="0" y="2495550"/>
            <a:ext cx="8915400" cy="2678226"/>
          </a:xfrm>
          <a:prstGeom prst="rect">
            <a:avLst/>
          </a:prstGeom>
          <a:noFill/>
          <a:ln>
            <a:noFill/>
          </a:ln>
        </p:spPr>
        <p:txBody>
          <a:bodyPr anchorCtr="0" anchor="t" bIns="45700" lIns="91425" rIns="91425" wrap="square" tIns="45700">
            <a:noAutofit/>
          </a:bodyPr>
          <a:lstStyle/>
          <a:p>
            <a:pPr indent="-514350" lvl="0" marL="514350" marR="0" rtl="0" algn="l">
              <a:spcBef>
                <a:spcPts val="0"/>
              </a:spcBef>
              <a:spcAft>
                <a:spcPts val="0"/>
              </a:spcAft>
              <a:buClr>
                <a:schemeClr val="accent2"/>
              </a:buClr>
              <a:buSzPts val="2800"/>
              <a:buFont typeface="Arial"/>
              <a:buAutoNum type="alphaUcPeriod"/>
            </a:pPr>
            <a:r>
              <a:rPr b="0" i="0" lang="en-US" sz="2800" u="none" cap="none" strike="noStrike">
                <a:solidFill>
                  <a:schemeClr val="dk1"/>
                </a:solidFill>
                <a:latin typeface="Tahoma"/>
                <a:ea typeface="Tahoma"/>
                <a:cs typeface="Tahoma"/>
                <a:sym typeface="Tahoma"/>
              </a:rPr>
              <a:t>Strongly agree</a:t>
            </a:r>
          </a:p>
          <a:p>
            <a:pPr indent="-514350" lvl="0" marL="514350" marR="0" rtl="0" algn="l">
              <a:spcBef>
                <a:spcPts val="600"/>
              </a:spcBef>
              <a:spcAft>
                <a:spcPts val="0"/>
              </a:spcAft>
              <a:buClr>
                <a:schemeClr val="accent2"/>
              </a:buClr>
              <a:buSzPts val="2800"/>
              <a:buFont typeface="Arial"/>
              <a:buAutoNum type="alphaUcPeriod"/>
            </a:pPr>
            <a:r>
              <a:rPr b="0" i="0" lang="en-US" sz="2800" u="none" cap="none" strike="noStrike">
                <a:solidFill>
                  <a:schemeClr val="dk1"/>
                </a:solidFill>
                <a:latin typeface="Tahoma"/>
                <a:ea typeface="Tahoma"/>
                <a:cs typeface="Tahoma"/>
                <a:sym typeface="Tahoma"/>
              </a:rPr>
              <a:t>Somewhat agree</a:t>
            </a:r>
          </a:p>
          <a:p>
            <a:pPr indent="-514350" lvl="0" marL="514350" marR="0" rtl="0" algn="l">
              <a:spcBef>
                <a:spcPts val="600"/>
              </a:spcBef>
              <a:spcAft>
                <a:spcPts val="0"/>
              </a:spcAft>
              <a:buClr>
                <a:schemeClr val="accent2"/>
              </a:buClr>
              <a:buSzPts val="2800"/>
              <a:buFont typeface="Arial"/>
              <a:buAutoNum type="alphaUcPeriod"/>
            </a:pPr>
            <a:r>
              <a:rPr b="0" i="0" lang="en-US" sz="2800" u="none" cap="none" strike="noStrike">
                <a:solidFill>
                  <a:schemeClr val="dk1"/>
                </a:solidFill>
                <a:latin typeface="Tahoma"/>
                <a:ea typeface="Tahoma"/>
                <a:cs typeface="Tahoma"/>
                <a:sym typeface="Tahoma"/>
              </a:rPr>
              <a:t>Neutral/no opinion</a:t>
            </a:r>
          </a:p>
          <a:p>
            <a:pPr indent="-514350" lvl="0" marL="514350" marR="0" rtl="0" algn="l">
              <a:spcBef>
                <a:spcPts val="600"/>
              </a:spcBef>
              <a:spcAft>
                <a:spcPts val="0"/>
              </a:spcAft>
              <a:buClr>
                <a:schemeClr val="accent2"/>
              </a:buClr>
              <a:buSzPts val="2800"/>
              <a:buFont typeface="Arial"/>
              <a:buAutoNum type="alphaUcPeriod"/>
            </a:pPr>
            <a:r>
              <a:rPr b="0" i="0" lang="en-US" sz="2800" u="none" cap="none" strike="noStrike">
                <a:solidFill>
                  <a:schemeClr val="dk1"/>
                </a:solidFill>
                <a:latin typeface="Tahoma"/>
                <a:ea typeface="Tahoma"/>
                <a:cs typeface="Tahoma"/>
                <a:sym typeface="Tahoma"/>
              </a:rPr>
              <a:t>Somewhat disagree</a:t>
            </a:r>
          </a:p>
          <a:p>
            <a:pPr indent="-514350" lvl="0" marL="514350" marR="0" rtl="0" algn="l">
              <a:spcBef>
                <a:spcPts val="600"/>
              </a:spcBef>
              <a:spcAft>
                <a:spcPts val="0"/>
              </a:spcAft>
              <a:buClr>
                <a:schemeClr val="accent2"/>
              </a:buClr>
              <a:buSzPts val="2800"/>
              <a:buFont typeface="Arial"/>
              <a:buAutoNum type="alphaUcPeriod"/>
            </a:pPr>
            <a:r>
              <a:rPr b="0" i="0" lang="en-US" sz="2800" u="none" cap="none" strike="noStrike">
                <a:solidFill>
                  <a:schemeClr val="dk1"/>
                </a:solidFill>
                <a:latin typeface="Tahoma"/>
                <a:ea typeface="Tahoma"/>
                <a:cs typeface="Tahoma"/>
                <a:sym typeface="Tahoma"/>
              </a:rPr>
              <a:t>Strongly disagree</a:t>
            </a:r>
          </a:p>
        </p:txBody>
      </p:sp>
      <p:sp>
        <p:nvSpPr>
          <p:cNvPr id="113" name="Shape 113"/>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Adaptation</a:t>
            </a:r>
          </a:p>
        </p:txBody>
      </p:sp>
      <p:sp>
        <p:nvSpPr>
          <p:cNvPr id="274" name="Shape 274"/>
          <p:cNvSpPr txBox="1"/>
          <p:nvPr>
            <p:ph idx="1" type="body"/>
          </p:nvPr>
        </p:nvSpPr>
        <p:spPr>
          <a:xfrm>
            <a:off x="457200" y="742950"/>
            <a:ext cx="8686800" cy="4400550"/>
          </a:xfrm>
          <a:prstGeom prst="rect">
            <a:avLst/>
          </a:prstGeom>
          <a:noFill/>
          <a:ln>
            <a:noFill/>
          </a:ln>
        </p:spPr>
        <p:txBody>
          <a:bodyPr anchorCtr="0" anchor="t" bIns="45700" lIns="91425" rIns="91425" wrap="square" tIns="45700">
            <a:noAutofit/>
          </a:bodyPr>
          <a:lstStyle/>
          <a:p>
            <a:pPr indent="-183896" lvl="0" marL="82296" marR="0" rtl="0" algn="ctr">
              <a:spcBef>
                <a:spcPts val="0"/>
              </a:spcBef>
              <a:spcAft>
                <a:spcPts val="0"/>
              </a:spcAft>
              <a:buClr>
                <a:schemeClr val="dk1"/>
              </a:buClr>
              <a:buSzPts val="2800"/>
              <a:buFont typeface="Arial"/>
              <a:buNone/>
            </a:pPr>
            <a:r>
              <a:rPr b="0" i="1" lang="en-US" sz="2800" u="none" cap="none" strike="noStrike">
                <a:solidFill>
                  <a:schemeClr val="dk1"/>
                </a:solidFill>
                <a:latin typeface="Tahoma"/>
                <a:ea typeface="Tahoma"/>
                <a:cs typeface="Tahoma"/>
                <a:sym typeface="Tahoma"/>
              </a:rPr>
              <a:t>The process by which organisms become better matched to their environment &amp; the specific features that make an organism more fit</a:t>
            </a:r>
          </a:p>
        </p:txBody>
      </p:sp>
      <p:sp>
        <p:nvSpPr>
          <p:cNvPr id="275" name="Shape 275"/>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23.jpg" id="276" name="Shape 276"/>
          <p:cNvPicPr preferRelativeResize="0"/>
          <p:nvPr/>
        </p:nvPicPr>
        <p:blipFill rotWithShape="1">
          <a:blip r:embed="rId3">
            <a:alphaModFix/>
          </a:blip>
          <a:srcRect b="0" l="0" r="0" t="22268"/>
          <a:stretch/>
        </p:blipFill>
        <p:spPr>
          <a:xfrm>
            <a:off x="2057400" y="2114550"/>
            <a:ext cx="5591810" cy="30319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Perfect Organisms Don’t Exist</a:t>
            </a:r>
          </a:p>
        </p:txBody>
      </p:sp>
      <p:sp>
        <p:nvSpPr>
          <p:cNvPr id="283" name="Shape 283"/>
          <p:cNvSpPr txBox="1"/>
          <p:nvPr>
            <p:ph idx="1" type="body"/>
          </p:nvPr>
        </p:nvSpPr>
        <p:spPr>
          <a:xfrm>
            <a:off x="992" y="742950"/>
            <a:ext cx="8915400" cy="37719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Constant changing environments don’t produce perfection</a:t>
            </a:r>
          </a:p>
        </p:txBody>
      </p:sp>
      <p:sp>
        <p:nvSpPr>
          <p:cNvPr id="284" name="Shape 284"/>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24.jpg" id="285" name="Shape 285"/>
          <p:cNvPicPr preferRelativeResize="0"/>
          <p:nvPr/>
        </p:nvPicPr>
        <p:blipFill rotWithShape="1">
          <a:blip r:embed="rId3">
            <a:alphaModFix/>
          </a:blip>
          <a:srcRect b="0" l="0" r="0" t="0"/>
          <a:stretch/>
        </p:blipFill>
        <p:spPr>
          <a:xfrm>
            <a:off x="1676400" y="1732026"/>
            <a:ext cx="6264898" cy="33957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Prevention of Perfection</a:t>
            </a:r>
          </a:p>
        </p:txBody>
      </p:sp>
      <p:sp>
        <p:nvSpPr>
          <p:cNvPr id="292" name="Shape 292"/>
          <p:cNvSpPr txBox="1"/>
          <p:nvPr>
            <p:ph idx="1" type="body"/>
          </p:nvPr>
        </p:nvSpPr>
        <p:spPr>
          <a:xfrm>
            <a:off x="-4128" y="742950"/>
            <a:ext cx="8915400" cy="3771900"/>
          </a:xfrm>
          <a:prstGeom prst="rect">
            <a:avLst/>
          </a:prstGeom>
          <a:noFill/>
          <a:ln>
            <a:noFill/>
          </a:ln>
        </p:spPr>
        <p:txBody>
          <a:bodyPr anchorCtr="0" anchor="t" bIns="45700" lIns="91425" rIns="91425" wrap="square" tIns="45700">
            <a:noAutofit/>
          </a:bodyPr>
          <a:lstStyle/>
          <a:p>
            <a:pPr indent="-17780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ahoma"/>
                <a:ea typeface="Tahoma"/>
                <a:cs typeface="Tahoma"/>
                <a:sym typeface="Tahoma"/>
              </a:rPr>
              <a:t>3 factors that prevent perfection:</a:t>
            </a:r>
          </a:p>
          <a:p>
            <a:pPr indent="-609600" lvl="0" marL="609600" marR="0" rtl="0" algn="l">
              <a:spcBef>
                <a:spcPts val="120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Environments change quickly.</a:t>
            </a:r>
          </a:p>
          <a:p>
            <a:pPr indent="-609600" lvl="0" marL="609600" marR="0" rtl="0" algn="l">
              <a:spcBef>
                <a:spcPts val="120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Variation is needed as the raw material of selection.</a:t>
            </a:r>
          </a:p>
          <a:p>
            <a:pPr indent="-609600" lvl="0" marL="609600" marR="0" rtl="0" algn="l">
              <a:spcBef>
                <a:spcPts val="1200"/>
              </a:spcBef>
              <a:spcAft>
                <a:spcPts val="0"/>
              </a:spcAft>
              <a:buClr>
                <a:schemeClr val="dk1"/>
              </a:buClr>
              <a:buSzPts val="2800"/>
              <a:buFont typeface="Arial"/>
              <a:buAutoNum type="arabicPeriod"/>
            </a:pPr>
            <a:r>
              <a:rPr b="0" i="0" lang="en-US" sz="2800" u="none" cap="none" strike="noStrike">
                <a:solidFill>
                  <a:schemeClr val="dk1"/>
                </a:solidFill>
                <a:latin typeface="Tahoma"/>
                <a:ea typeface="Tahoma"/>
                <a:cs typeface="Tahoma"/>
                <a:sym typeface="Tahoma"/>
              </a:rPr>
              <a:t>There may be multiple different alleles for a trait, each causing an individual to have the same fitness.</a:t>
            </a:r>
          </a:p>
        </p:txBody>
      </p:sp>
      <p:sp>
        <p:nvSpPr>
          <p:cNvPr id="293" name="Shape 293"/>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figure_08_25.jpg" id="299" name="Shape 299"/>
          <p:cNvPicPr preferRelativeResize="0"/>
          <p:nvPr/>
        </p:nvPicPr>
        <p:blipFill rotWithShape="1">
          <a:blip r:embed="rId3">
            <a:alphaModFix/>
          </a:blip>
          <a:srcRect b="0" l="0" r="0" t="0"/>
          <a:stretch/>
        </p:blipFill>
        <p:spPr>
          <a:xfrm>
            <a:off x="5029200" y="715828"/>
            <a:ext cx="3859201" cy="4425016"/>
          </a:xfrm>
          <a:prstGeom prst="rect">
            <a:avLst/>
          </a:prstGeom>
          <a:noFill/>
          <a:ln>
            <a:noFill/>
          </a:ln>
        </p:spPr>
      </p:pic>
      <p:sp>
        <p:nvSpPr>
          <p:cNvPr id="300" name="Shape 300"/>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Trait Categorization</a:t>
            </a:r>
          </a:p>
        </p:txBody>
      </p:sp>
      <p:sp>
        <p:nvSpPr>
          <p:cNvPr id="301" name="Shape 301"/>
          <p:cNvSpPr txBox="1"/>
          <p:nvPr>
            <p:ph idx="1" type="body"/>
          </p:nvPr>
        </p:nvSpPr>
        <p:spPr>
          <a:xfrm>
            <a:off x="0" y="741562"/>
            <a:ext cx="8686800" cy="440055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Simple</a:t>
            </a:r>
          </a:p>
          <a:p>
            <a:pPr indent="-457200" lvl="0" marL="457200" marR="0" rtl="0" algn="l">
              <a:spcBef>
                <a:spcPts val="18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Complex </a:t>
            </a:r>
          </a:p>
          <a:p>
            <a:pPr indent="-457200" lvl="0" marL="457200" marR="0" rtl="0" algn="l">
              <a:spcBef>
                <a:spcPts val="18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3 major categories:</a:t>
            </a:r>
          </a:p>
          <a:p>
            <a:pPr indent="-190500" lvl="1" marL="457200" marR="0" rtl="0" algn="l">
              <a:spcBef>
                <a:spcPts val="1800"/>
              </a:spcBef>
              <a:spcAft>
                <a:spcPts val="0"/>
              </a:spcAft>
              <a:buClr>
                <a:schemeClr val="dk2"/>
              </a:buClr>
              <a:buSzPts val="2800"/>
              <a:buFont typeface="Arial"/>
              <a:buChar char="•"/>
            </a:pPr>
            <a:r>
              <a:rPr b="0" i="0" lang="en-US" sz="2800" u="none" cap="none" strike="noStrike">
                <a:solidFill>
                  <a:schemeClr val="dk1"/>
                </a:solidFill>
                <a:latin typeface="Tahoma"/>
                <a:ea typeface="Tahoma"/>
                <a:cs typeface="Tahoma"/>
                <a:sym typeface="Tahoma"/>
              </a:rPr>
              <a:t>Directional selection</a:t>
            </a:r>
          </a:p>
          <a:p>
            <a:pPr indent="-190500" lvl="1" marL="457200" marR="0" rtl="0" algn="l">
              <a:spcBef>
                <a:spcPts val="1800"/>
              </a:spcBef>
              <a:spcAft>
                <a:spcPts val="0"/>
              </a:spcAft>
              <a:buClr>
                <a:schemeClr val="dk2"/>
              </a:buClr>
              <a:buSzPts val="2800"/>
              <a:buFont typeface="Arial"/>
              <a:buChar char="•"/>
            </a:pPr>
            <a:r>
              <a:rPr b="0" i="0" lang="en-US" sz="2800" u="none" cap="none" strike="noStrike">
                <a:solidFill>
                  <a:schemeClr val="dk1"/>
                </a:solidFill>
                <a:latin typeface="Tahoma"/>
                <a:ea typeface="Tahoma"/>
                <a:cs typeface="Tahoma"/>
                <a:sym typeface="Tahoma"/>
              </a:rPr>
              <a:t>Stabilizing selection</a:t>
            </a:r>
          </a:p>
          <a:p>
            <a:pPr indent="-190500" lvl="1" marL="457200" marR="0" rtl="0" algn="l">
              <a:spcBef>
                <a:spcPts val="1800"/>
              </a:spcBef>
              <a:spcAft>
                <a:spcPts val="0"/>
              </a:spcAft>
              <a:buClr>
                <a:schemeClr val="dk2"/>
              </a:buClr>
              <a:buSzPts val="2800"/>
              <a:buFont typeface="Arial"/>
              <a:buChar char="•"/>
            </a:pPr>
            <a:r>
              <a:rPr b="0" i="0" lang="en-US" sz="2800" u="none" cap="none" strike="noStrike">
                <a:solidFill>
                  <a:schemeClr val="dk1"/>
                </a:solidFill>
                <a:latin typeface="Tahoma"/>
                <a:ea typeface="Tahoma"/>
                <a:cs typeface="Tahoma"/>
                <a:sym typeface="Tahoma"/>
              </a:rPr>
              <a:t>Disruptive selection</a:t>
            </a:r>
          </a:p>
        </p:txBody>
      </p:sp>
      <p:sp>
        <p:nvSpPr>
          <p:cNvPr id="302" name="Shape 302"/>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Directional Selection</a:t>
            </a:r>
          </a:p>
        </p:txBody>
      </p:sp>
      <p:sp>
        <p:nvSpPr>
          <p:cNvPr id="309" name="Shape 309"/>
          <p:cNvSpPr txBox="1"/>
          <p:nvPr>
            <p:ph idx="1" type="body"/>
          </p:nvPr>
        </p:nvSpPr>
        <p:spPr>
          <a:xfrm>
            <a:off x="0" y="819150"/>
            <a:ext cx="4343400" cy="4324350"/>
          </a:xfrm>
          <a:prstGeom prst="rect">
            <a:avLst/>
          </a:prstGeom>
          <a:noFill/>
          <a:ln>
            <a:noFill/>
          </a:ln>
        </p:spPr>
        <p:txBody>
          <a:bodyPr anchorCtr="0" anchor="t" bIns="45700" lIns="91425" rIns="91425" wrap="square" tIns="45700">
            <a:noAutofit/>
          </a:bodyPr>
          <a:lstStyle/>
          <a:p>
            <a:pPr indent="-177800" lvl="0" marL="0" marR="0" rtl="0" algn="l">
              <a:spcBef>
                <a:spcPts val="0"/>
              </a:spcBef>
              <a:spcAft>
                <a:spcPts val="0"/>
              </a:spcAft>
              <a:buClr>
                <a:schemeClr val="dk1"/>
              </a:buClr>
              <a:buSzPts val="2800"/>
              <a:buFont typeface="Arial"/>
              <a:buNone/>
            </a:pPr>
            <a:r>
              <a:rPr b="0" i="1" lang="en-US" sz="2800" u="none" cap="none" strike="noStrike">
                <a:solidFill>
                  <a:schemeClr val="dk1"/>
                </a:solidFill>
                <a:latin typeface="Tahoma"/>
                <a:ea typeface="Tahoma"/>
                <a:cs typeface="Tahoma"/>
                <a:sym typeface="Tahoma"/>
              </a:rPr>
              <a:t>Individuals with one extreme from the range of variation in the population have higher fitness.</a:t>
            </a:r>
          </a:p>
          <a:p>
            <a:pPr indent="-457200" lvl="0" marL="457200" marR="0" rtl="0" algn="l">
              <a:spcBef>
                <a:spcPts val="18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Selectively breeding for large milk production</a:t>
            </a:r>
          </a:p>
          <a:p>
            <a:pPr indent="-457200" lvl="0" marL="457200" marR="0" rtl="0" algn="l">
              <a:spcBef>
                <a:spcPts val="18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Selectively breeding for large breasts in turkeys</a:t>
            </a:r>
          </a:p>
        </p:txBody>
      </p:sp>
      <p:sp>
        <p:nvSpPr>
          <p:cNvPr id="310" name="Shape 31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27.jpg" id="311" name="Shape 311"/>
          <p:cNvPicPr preferRelativeResize="0"/>
          <p:nvPr/>
        </p:nvPicPr>
        <p:blipFill rotWithShape="1">
          <a:blip r:embed="rId3">
            <a:alphaModFix/>
          </a:blip>
          <a:srcRect b="-795" l="0" r="30474" t="90910"/>
          <a:stretch/>
        </p:blipFill>
        <p:spPr>
          <a:xfrm>
            <a:off x="4495800" y="3562350"/>
            <a:ext cx="4458335" cy="275075"/>
          </a:xfrm>
          <a:prstGeom prst="rect">
            <a:avLst/>
          </a:prstGeom>
          <a:noFill/>
          <a:ln>
            <a:noFill/>
          </a:ln>
        </p:spPr>
      </p:pic>
      <p:pic>
        <p:nvPicPr>
          <p:cNvPr descr="figure_08_27.jpg" id="312" name="Shape 312"/>
          <p:cNvPicPr preferRelativeResize="0"/>
          <p:nvPr/>
        </p:nvPicPr>
        <p:blipFill rotWithShape="1">
          <a:blip r:embed="rId4">
            <a:alphaModFix/>
          </a:blip>
          <a:srcRect b="8404" l="0" r="0" t="0"/>
          <a:stretch/>
        </p:blipFill>
        <p:spPr>
          <a:xfrm>
            <a:off x="4503876" y="1123950"/>
            <a:ext cx="4450326" cy="23583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Stabilizing Selection</a:t>
            </a:r>
          </a:p>
        </p:txBody>
      </p:sp>
      <p:sp>
        <p:nvSpPr>
          <p:cNvPr id="319" name="Shape 319"/>
          <p:cNvSpPr txBox="1"/>
          <p:nvPr>
            <p:ph idx="1" type="body"/>
          </p:nvPr>
        </p:nvSpPr>
        <p:spPr>
          <a:xfrm>
            <a:off x="0" y="742950"/>
            <a:ext cx="8839200" cy="4248150"/>
          </a:xfrm>
          <a:prstGeom prst="rect">
            <a:avLst/>
          </a:prstGeom>
          <a:noFill/>
          <a:ln>
            <a:noFill/>
          </a:ln>
        </p:spPr>
        <p:txBody>
          <a:bodyPr anchorCtr="0" anchor="t" bIns="45700" lIns="91425" rIns="91425" wrap="square" tIns="45700">
            <a:noAutofit/>
          </a:bodyPr>
          <a:lstStyle/>
          <a:p>
            <a:pPr indent="-590550" lvl="0" marL="457200" marR="0" rtl="0" algn="ctr">
              <a:spcBef>
                <a:spcPts val="0"/>
              </a:spcBef>
              <a:spcAft>
                <a:spcPts val="0"/>
              </a:spcAft>
              <a:buClr>
                <a:schemeClr val="dk1"/>
              </a:buClr>
              <a:buSzPts val="2100"/>
              <a:buFont typeface="Noto Sans Symbols"/>
              <a:buNone/>
            </a:pPr>
            <a:r>
              <a:rPr b="0" i="1" lang="en-US" sz="2800" u="none" cap="none" strike="noStrike">
                <a:solidFill>
                  <a:schemeClr val="dk1"/>
                </a:solidFill>
                <a:latin typeface="Tahoma"/>
                <a:ea typeface="Tahoma"/>
                <a:cs typeface="Tahoma"/>
                <a:sym typeface="Tahoma"/>
              </a:rPr>
              <a:t>Individuals with intermediate phenotypes are most fit. </a:t>
            </a:r>
          </a:p>
        </p:txBody>
      </p:sp>
      <p:sp>
        <p:nvSpPr>
          <p:cNvPr id="320" name="Shape 32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28.jpg" id="321" name="Shape 321"/>
          <p:cNvPicPr preferRelativeResize="0"/>
          <p:nvPr/>
        </p:nvPicPr>
        <p:blipFill rotWithShape="1">
          <a:blip r:embed="rId3">
            <a:alphaModFix/>
          </a:blip>
          <a:srcRect b="0" l="0" r="0" t="0"/>
          <a:stretch/>
        </p:blipFill>
        <p:spPr>
          <a:xfrm>
            <a:off x="685800" y="1258443"/>
            <a:ext cx="7783195" cy="38814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Disruptive Selection</a:t>
            </a:r>
          </a:p>
        </p:txBody>
      </p:sp>
      <p:sp>
        <p:nvSpPr>
          <p:cNvPr id="328" name="Shape 328"/>
          <p:cNvSpPr txBox="1"/>
          <p:nvPr>
            <p:ph idx="1" type="body"/>
          </p:nvPr>
        </p:nvSpPr>
        <p:spPr>
          <a:xfrm>
            <a:off x="0" y="723900"/>
            <a:ext cx="8991600" cy="4514850"/>
          </a:xfrm>
          <a:prstGeom prst="rect">
            <a:avLst/>
          </a:prstGeom>
          <a:noFill/>
          <a:ln>
            <a:noFill/>
          </a:ln>
        </p:spPr>
        <p:txBody>
          <a:bodyPr anchorCtr="0" anchor="t" bIns="45700" lIns="91425" rIns="91425" wrap="square" tIns="45700">
            <a:noAutofit/>
          </a:bodyPr>
          <a:lstStyle/>
          <a:p>
            <a:pPr indent="-177800" lvl="0" marL="0" marR="0" rtl="0" algn="ctr">
              <a:spcBef>
                <a:spcPts val="0"/>
              </a:spcBef>
              <a:spcAft>
                <a:spcPts val="0"/>
              </a:spcAft>
              <a:buClr>
                <a:schemeClr val="dk1"/>
              </a:buClr>
              <a:buSzPts val="2800"/>
              <a:buFont typeface="Arial"/>
              <a:buNone/>
            </a:pPr>
            <a:r>
              <a:rPr b="0" i="1" lang="en-US" sz="2800" u="none" cap="none" strike="noStrike">
                <a:solidFill>
                  <a:schemeClr val="dk1"/>
                </a:solidFill>
                <a:latin typeface="Tahoma"/>
                <a:ea typeface="Tahoma"/>
                <a:cs typeface="Tahoma"/>
                <a:sym typeface="Tahoma"/>
              </a:rPr>
              <a:t>Individuals with extreme phenotypes experience the highest fitness, and those with intermediate phenotypes have the lowest.</a:t>
            </a:r>
          </a:p>
        </p:txBody>
      </p:sp>
      <p:sp>
        <p:nvSpPr>
          <p:cNvPr id="329" name="Shape 329"/>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id="330" name="Shape 330"/>
          <p:cNvPicPr preferRelativeResize="0"/>
          <p:nvPr/>
        </p:nvPicPr>
        <p:blipFill rotWithShape="1">
          <a:blip r:embed="rId3">
            <a:alphaModFix/>
          </a:blip>
          <a:srcRect b="0" l="0" r="0" t="0"/>
          <a:stretch/>
        </p:blipFill>
        <p:spPr>
          <a:xfrm>
            <a:off x="1600200" y="2081784"/>
            <a:ext cx="6196330" cy="30454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descr="figure_08_01.jpg" id="119" name="Shape 119"/>
          <p:cNvPicPr preferRelativeResize="0"/>
          <p:nvPr/>
        </p:nvPicPr>
        <p:blipFill rotWithShape="1">
          <a:blip r:embed="rId3">
            <a:alphaModFix/>
          </a:blip>
          <a:srcRect b="0" l="0" r="0" t="0"/>
          <a:stretch/>
        </p:blipFill>
        <p:spPr>
          <a:xfrm>
            <a:off x="5105400" y="259884"/>
            <a:ext cx="3817303" cy="4854835"/>
          </a:xfrm>
          <a:prstGeom prst="rect">
            <a:avLst/>
          </a:prstGeom>
          <a:noFill/>
          <a:ln>
            <a:noFill/>
          </a:ln>
        </p:spPr>
      </p:pic>
      <p:sp>
        <p:nvSpPr>
          <p:cNvPr id="120" name="Shape 120"/>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Evolution in Action</a:t>
            </a:r>
          </a:p>
        </p:txBody>
      </p:sp>
      <p:sp>
        <p:nvSpPr>
          <p:cNvPr id="121" name="Shape 121"/>
          <p:cNvSpPr txBox="1"/>
          <p:nvPr>
            <p:ph idx="1" type="body"/>
          </p:nvPr>
        </p:nvSpPr>
        <p:spPr>
          <a:xfrm>
            <a:off x="14209" y="895350"/>
            <a:ext cx="5091191" cy="37719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What is evolution?</a:t>
            </a:r>
          </a:p>
          <a:p>
            <a:pPr indent="-457200" lvl="0" marL="457200" marR="0" rtl="0" algn="l">
              <a:spcBef>
                <a:spcPts val="24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Observe traits within a </a:t>
            </a:r>
            <a:r>
              <a:rPr b="1" i="0" lang="en-US" sz="2800" u="none" cap="none" strike="noStrike">
                <a:solidFill>
                  <a:schemeClr val="dk1"/>
                </a:solidFill>
                <a:latin typeface="Tahoma"/>
                <a:ea typeface="Tahoma"/>
                <a:cs typeface="Tahoma"/>
                <a:sym typeface="Tahoma"/>
              </a:rPr>
              <a:t>population</a:t>
            </a:r>
          </a:p>
          <a:p>
            <a:pPr indent="-457200" lvl="0" marL="457200" marR="0" rtl="0" algn="l">
              <a:spcBef>
                <a:spcPts val="24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Could you breed fruit flies that could live longer than 20 hours on average?</a:t>
            </a:r>
          </a:p>
        </p:txBody>
      </p:sp>
      <p:sp>
        <p:nvSpPr>
          <p:cNvPr id="122" name="Shape 122"/>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12" type="sldNum"/>
          </p:nvPr>
        </p:nvSpPr>
        <p:spPr>
          <a:xfrm>
            <a:off x="8004175"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02_01.jpg" id="129" name="Shape 129"/>
          <p:cNvPicPr preferRelativeResize="0"/>
          <p:nvPr/>
        </p:nvPicPr>
        <p:blipFill rotWithShape="1">
          <a:blip r:embed="rId3">
            <a:alphaModFix/>
          </a:blip>
          <a:srcRect b="0" l="0" r="0" t="0"/>
          <a:stretch/>
        </p:blipFill>
        <p:spPr>
          <a:xfrm>
            <a:off x="152400" y="0"/>
            <a:ext cx="4879782" cy="5132422"/>
          </a:xfrm>
          <a:prstGeom prst="rect">
            <a:avLst/>
          </a:prstGeom>
          <a:noFill/>
          <a:ln>
            <a:noFill/>
          </a:ln>
        </p:spPr>
      </p:pic>
      <p:pic>
        <p:nvPicPr>
          <p:cNvPr descr="figure_08_02_02.jpg" id="130" name="Shape 130"/>
          <p:cNvPicPr preferRelativeResize="0"/>
          <p:nvPr/>
        </p:nvPicPr>
        <p:blipFill rotWithShape="1">
          <a:blip r:embed="rId4">
            <a:alphaModFix/>
          </a:blip>
          <a:srcRect b="0" l="10800" r="8807" t="10572"/>
          <a:stretch/>
        </p:blipFill>
        <p:spPr>
          <a:xfrm>
            <a:off x="5473264" y="0"/>
            <a:ext cx="2980160" cy="3256247"/>
          </a:xfrm>
          <a:prstGeom prst="rect">
            <a:avLst/>
          </a:prstGeom>
          <a:noFill/>
          <a:ln>
            <a:noFill/>
          </a:ln>
        </p:spPr>
      </p:pic>
      <p:pic>
        <p:nvPicPr>
          <p:cNvPr descr="figure_08_02_02.jpg" id="131" name="Shape 131"/>
          <p:cNvPicPr preferRelativeResize="0"/>
          <p:nvPr/>
        </p:nvPicPr>
        <p:blipFill rotWithShape="1">
          <a:blip r:embed="rId5">
            <a:alphaModFix/>
          </a:blip>
          <a:srcRect b="5892" l="4622" r="43616" t="3935"/>
          <a:stretch/>
        </p:blipFill>
        <p:spPr>
          <a:xfrm>
            <a:off x="5029200" y="3181350"/>
            <a:ext cx="3562747" cy="1962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Darwin</a:t>
            </a:r>
          </a:p>
        </p:txBody>
      </p:sp>
      <p:sp>
        <p:nvSpPr>
          <p:cNvPr id="138" name="Shape 138"/>
          <p:cNvSpPr txBox="1"/>
          <p:nvPr>
            <p:ph idx="1" type="body"/>
          </p:nvPr>
        </p:nvSpPr>
        <p:spPr>
          <a:xfrm>
            <a:off x="0" y="895350"/>
            <a:ext cx="4953000" cy="37719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Pre-Darwin, all religion</a:t>
            </a:r>
          </a:p>
          <a:p>
            <a:pPr indent="-457200" lvl="0" marL="457200" marR="0" rtl="0" algn="l">
              <a:spcBef>
                <a:spcPts val="116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Wasn’t solely Darwin that changed people’s viewpoints</a:t>
            </a:r>
          </a:p>
        </p:txBody>
      </p:sp>
      <p:sp>
        <p:nvSpPr>
          <p:cNvPr id="139" name="Shape 139"/>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pic>
        <p:nvPicPr>
          <p:cNvPr descr="figure_08_04.jpg" id="140" name="Shape 140"/>
          <p:cNvPicPr preferRelativeResize="0"/>
          <p:nvPr/>
        </p:nvPicPr>
        <p:blipFill rotWithShape="1">
          <a:blip r:embed="rId3">
            <a:alphaModFix/>
          </a:blip>
          <a:srcRect b="0" l="0" r="0" t="0"/>
          <a:stretch/>
        </p:blipFill>
        <p:spPr>
          <a:xfrm>
            <a:off x="5029200" y="0"/>
            <a:ext cx="3853815" cy="2270891"/>
          </a:xfrm>
          <a:prstGeom prst="rect">
            <a:avLst/>
          </a:prstGeom>
          <a:noFill/>
          <a:ln>
            <a:noFill/>
          </a:ln>
        </p:spPr>
      </p:pic>
      <p:pic>
        <p:nvPicPr>
          <p:cNvPr descr="figure_08_03.jpg" id="141" name="Shape 141"/>
          <p:cNvPicPr preferRelativeResize="0"/>
          <p:nvPr/>
        </p:nvPicPr>
        <p:blipFill rotWithShape="1">
          <a:blip r:embed="rId4">
            <a:alphaModFix/>
          </a:blip>
          <a:srcRect b="0" l="0" r="0" t="0"/>
          <a:stretch/>
        </p:blipFill>
        <p:spPr>
          <a:xfrm>
            <a:off x="2438400" y="2445367"/>
            <a:ext cx="6120765" cy="26970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figure_08_05.jpg" id="147" name="Shape 147"/>
          <p:cNvPicPr preferRelativeResize="0"/>
          <p:nvPr/>
        </p:nvPicPr>
        <p:blipFill rotWithShape="1">
          <a:blip r:embed="rId3">
            <a:alphaModFix/>
          </a:blip>
          <a:srcRect b="0" l="0" r="0" t="0"/>
          <a:stretch/>
        </p:blipFill>
        <p:spPr>
          <a:xfrm>
            <a:off x="5105885" y="18679"/>
            <a:ext cx="3798277" cy="5121746"/>
          </a:xfrm>
          <a:prstGeom prst="rect">
            <a:avLst/>
          </a:prstGeom>
          <a:noFill/>
          <a:ln>
            <a:noFill/>
          </a:ln>
        </p:spPr>
      </p:pic>
      <p:sp>
        <p:nvSpPr>
          <p:cNvPr id="148" name="Shape 148"/>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Darwin’s Journey</a:t>
            </a:r>
          </a:p>
        </p:txBody>
      </p:sp>
      <p:sp>
        <p:nvSpPr>
          <p:cNvPr id="149" name="Shape 149"/>
          <p:cNvSpPr txBox="1"/>
          <p:nvPr>
            <p:ph idx="1" type="body"/>
          </p:nvPr>
        </p:nvSpPr>
        <p:spPr>
          <a:xfrm>
            <a:off x="0" y="895350"/>
            <a:ext cx="5029200" cy="424815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Age 16, University of Edinburgh, medical studies</a:t>
            </a:r>
          </a:p>
          <a:p>
            <a:pPr indent="-457200" lvl="0" marL="457200" marR="0" rtl="0" algn="l">
              <a:spcBef>
                <a:spcPts val="24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Studied theology at Cambridge University</a:t>
            </a:r>
          </a:p>
          <a:p>
            <a:pPr indent="-457200" lvl="0" marL="457200" marR="0" rtl="0" algn="l">
              <a:spcBef>
                <a:spcPts val="24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His real love: study of nature</a:t>
            </a:r>
          </a:p>
          <a:p>
            <a:pPr indent="-457200" lvl="0" marL="457200" marR="0" rtl="0" algn="l">
              <a:spcBef>
                <a:spcPts val="24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Traveled on the Beagle</a:t>
            </a:r>
          </a:p>
        </p:txBody>
      </p:sp>
      <p:sp>
        <p:nvSpPr>
          <p:cNvPr id="150" name="Shape 150"/>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figure_08_06.jpg" id="156" name="Shape 156"/>
          <p:cNvPicPr preferRelativeResize="0"/>
          <p:nvPr/>
        </p:nvPicPr>
        <p:blipFill rotWithShape="1">
          <a:blip r:embed="rId3">
            <a:alphaModFix/>
          </a:blip>
          <a:srcRect b="0" l="0" r="0" t="0"/>
          <a:stretch/>
        </p:blipFill>
        <p:spPr>
          <a:xfrm>
            <a:off x="2350788" y="895350"/>
            <a:ext cx="6585472" cy="4167950"/>
          </a:xfrm>
          <a:prstGeom prst="rect">
            <a:avLst/>
          </a:prstGeom>
          <a:noFill/>
          <a:ln>
            <a:noFill/>
          </a:ln>
        </p:spPr>
      </p:pic>
      <p:sp>
        <p:nvSpPr>
          <p:cNvPr id="157" name="Shape 157"/>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2 Important Patterns: </a:t>
            </a:r>
          </a:p>
        </p:txBody>
      </p:sp>
      <p:sp>
        <p:nvSpPr>
          <p:cNvPr id="158" name="Shape 158"/>
          <p:cNvSpPr txBox="1"/>
          <p:nvPr>
            <p:ph idx="1" type="body"/>
          </p:nvPr>
        </p:nvSpPr>
        <p:spPr>
          <a:xfrm>
            <a:off x="152400" y="895350"/>
            <a:ext cx="2362200" cy="4248150"/>
          </a:xfrm>
          <a:prstGeom prst="rect">
            <a:avLst/>
          </a:prstGeom>
          <a:noFill/>
          <a:ln>
            <a:noFill/>
          </a:ln>
        </p:spPr>
        <p:txBody>
          <a:bodyPr anchorCtr="0" anchor="t" bIns="45700" lIns="91425" rIns="91425" wrap="square" tIns="45700">
            <a:noAutofit/>
          </a:bodyPr>
          <a:lstStyle/>
          <a:p>
            <a:pPr indent="-177800" lvl="0" marL="0" marR="0" rtl="0" algn="l">
              <a:spcBef>
                <a:spcPts val="0"/>
              </a:spcBef>
              <a:spcAft>
                <a:spcPts val="0"/>
              </a:spcAft>
              <a:buClr>
                <a:schemeClr val="dk1"/>
              </a:buClr>
              <a:buSzPts val="2800"/>
              <a:buFont typeface="Arial"/>
              <a:buNone/>
            </a:pPr>
            <a:r>
              <a:rPr b="0" i="0" lang="en-US" sz="2800" u="none" cap="none" strike="noStrike">
                <a:solidFill>
                  <a:schemeClr val="dk1"/>
                </a:solidFill>
                <a:latin typeface="Tahoma"/>
                <a:ea typeface="Tahoma"/>
                <a:cs typeface="Tahoma"/>
                <a:sym typeface="Tahoma"/>
              </a:rPr>
              <a:t>1</a:t>
            </a:r>
            <a:r>
              <a:rPr b="0" baseline="30000" i="0" lang="en-US" sz="2800" u="none" cap="none" strike="noStrike">
                <a:solidFill>
                  <a:schemeClr val="dk1"/>
                </a:solidFill>
                <a:latin typeface="Tahoma"/>
                <a:ea typeface="Tahoma"/>
                <a:cs typeface="Tahoma"/>
                <a:sym typeface="Tahoma"/>
              </a:rPr>
              <a:t>st</a:t>
            </a:r>
            <a:r>
              <a:rPr b="0" i="0" lang="en-US" sz="2800" u="none" cap="none" strike="noStrike">
                <a:solidFill>
                  <a:schemeClr val="dk1"/>
                </a:solidFill>
                <a:latin typeface="Tahoma"/>
                <a:ea typeface="Tahoma"/>
                <a:cs typeface="Tahoma"/>
                <a:sym typeface="Tahoma"/>
              </a:rPr>
              <a:t>: Darwin’s finches</a:t>
            </a:r>
          </a:p>
          <a:p>
            <a:pPr indent="-177800" lvl="0" marL="0" marR="0" rtl="0" algn="l">
              <a:spcBef>
                <a:spcPts val="2400"/>
              </a:spcBef>
              <a:spcAft>
                <a:spcPts val="0"/>
              </a:spcAft>
              <a:buClr>
                <a:schemeClr val="dk1"/>
              </a:buClr>
              <a:buSzPts val="2800"/>
              <a:buFont typeface="Arial"/>
              <a:buNone/>
            </a:pPr>
            <a:r>
              <a:rPr b="0" i="0" lang="en-US" sz="2800" u="none" cap="none" strike="noStrike">
                <a:solidFill>
                  <a:schemeClr val="dk1"/>
                </a:solidFill>
                <a:latin typeface="Tahoma"/>
                <a:ea typeface="Tahoma"/>
                <a:cs typeface="Tahoma"/>
                <a:sym typeface="Tahoma"/>
              </a:rPr>
              <a:t>2</a:t>
            </a:r>
            <a:r>
              <a:rPr b="0" baseline="30000" i="0" lang="en-US" sz="2800" u="none" cap="none" strike="noStrike">
                <a:solidFill>
                  <a:schemeClr val="dk1"/>
                </a:solidFill>
                <a:latin typeface="Tahoma"/>
                <a:ea typeface="Tahoma"/>
                <a:cs typeface="Tahoma"/>
                <a:sym typeface="Tahoma"/>
              </a:rPr>
              <a:t>nd</a:t>
            </a:r>
            <a:r>
              <a:rPr b="0" i="0" lang="en-US" sz="2800" u="none" cap="none" strike="noStrike">
                <a:solidFill>
                  <a:schemeClr val="dk1"/>
                </a:solidFill>
                <a:latin typeface="Tahoma"/>
                <a:ea typeface="Tahoma"/>
                <a:cs typeface="Tahoma"/>
                <a:sym typeface="Tahoma"/>
              </a:rPr>
              <a:t>: Fossil resemblance to living organisms</a:t>
            </a:r>
          </a:p>
        </p:txBody>
      </p:sp>
      <p:sp>
        <p:nvSpPr>
          <p:cNvPr id="159" name="Shape 159"/>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descr="figure_08_08.jpg" id="165" name="Shape 165"/>
          <p:cNvPicPr preferRelativeResize="0"/>
          <p:nvPr/>
        </p:nvPicPr>
        <p:blipFill rotWithShape="1">
          <a:blip r:embed="rId3">
            <a:alphaModFix/>
          </a:blip>
          <a:srcRect b="0" l="0" r="0" t="0"/>
          <a:stretch/>
        </p:blipFill>
        <p:spPr>
          <a:xfrm>
            <a:off x="4876800" y="895350"/>
            <a:ext cx="4012528" cy="4245601"/>
          </a:xfrm>
          <a:prstGeom prst="rect">
            <a:avLst/>
          </a:prstGeom>
          <a:noFill/>
          <a:ln>
            <a:noFill/>
          </a:ln>
        </p:spPr>
      </p:pic>
      <p:sp>
        <p:nvSpPr>
          <p:cNvPr id="166" name="Shape 166"/>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Darwin’s Theory of Evolution</a:t>
            </a:r>
          </a:p>
        </p:txBody>
      </p:sp>
      <p:sp>
        <p:nvSpPr>
          <p:cNvPr id="167" name="Shape 167"/>
          <p:cNvSpPr txBox="1"/>
          <p:nvPr>
            <p:ph idx="1" type="body"/>
          </p:nvPr>
        </p:nvSpPr>
        <p:spPr>
          <a:xfrm>
            <a:off x="0" y="819150"/>
            <a:ext cx="4876800" cy="432435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100"/>
              <a:buFont typeface="Arial"/>
              <a:buChar char="•"/>
            </a:pPr>
            <a:r>
              <a:rPr b="0" i="1" lang="en-US" sz="2800" u="none" cap="none" strike="noStrike">
                <a:solidFill>
                  <a:schemeClr val="dk1"/>
                </a:solidFill>
                <a:latin typeface="Tahoma"/>
                <a:ea typeface="Tahoma"/>
                <a:cs typeface="Tahoma"/>
                <a:sym typeface="Tahoma"/>
              </a:rPr>
              <a:t>Essay on the Principle of Population </a:t>
            </a:r>
            <a:r>
              <a:rPr b="0" i="0" lang="en-US" sz="2800" u="none" cap="none" strike="noStrike">
                <a:solidFill>
                  <a:schemeClr val="dk1"/>
                </a:solidFill>
                <a:latin typeface="Tahoma"/>
                <a:ea typeface="Tahoma"/>
                <a:cs typeface="Tahoma"/>
                <a:sym typeface="Tahoma"/>
              </a:rPr>
              <a:t>by Thomas Malthus</a:t>
            </a:r>
          </a:p>
          <a:p>
            <a:pPr indent="-457200" lvl="0" marL="457200" marR="0" rtl="0" algn="l">
              <a:spcBef>
                <a:spcPts val="12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1</a:t>
            </a:r>
            <a:r>
              <a:rPr b="0" baseline="30000" i="0" lang="en-US" sz="2800" u="none" cap="none" strike="noStrike">
                <a:solidFill>
                  <a:schemeClr val="dk1"/>
                </a:solidFill>
                <a:latin typeface="Tahoma"/>
                <a:ea typeface="Tahoma"/>
                <a:cs typeface="Tahoma"/>
                <a:sym typeface="Tahoma"/>
              </a:rPr>
              <a:t>st</a:t>
            </a:r>
            <a:r>
              <a:rPr b="0" i="0" lang="en-US" sz="2800" u="none" cap="none" strike="noStrike">
                <a:solidFill>
                  <a:schemeClr val="dk1"/>
                </a:solidFill>
                <a:latin typeface="Tahoma"/>
                <a:ea typeface="Tahoma"/>
                <a:cs typeface="Tahoma"/>
                <a:sym typeface="Tahoma"/>
              </a:rPr>
              <a:t> draft, 35 pages</a:t>
            </a:r>
          </a:p>
          <a:p>
            <a:pPr indent="-457200" lvl="0" marL="457200" marR="0" rtl="0" algn="l">
              <a:spcBef>
                <a:spcPts val="1200"/>
              </a:spcBef>
              <a:spcAft>
                <a:spcPts val="0"/>
              </a:spcAft>
              <a:buClr>
                <a:schemeClr val="dk1"/>
              </a:buClr>
              <a:buSzPts val="2100"/>
              <a:buFont typeface="Arial"/>
              <a:buChar char="•"/>
            </a:pPr>
            <a:r>
              <a:rPr b="0" i="1" lang="en-US" sz="2800" u="none" cap="none" strike="noStrike">
                <a:solidFill>
                  <a:schemeClr val="dk1"/>
                </a:solidFill>
                <a:latin typeface="Tahoma"/>
                <a:ea typeface="Tahoma"/>
                <a:cs typeface="Tahoma"/>
                <a:sym typeface="Tahoma"/>
              </a:rPr>
              <a:t>The Origin of the Species</a:t>
            </a:r>
          </a:p>
          <a:p>
            <a:pPr indent="-457200" lvl="0" marL="457200" marR="0" rtl="0" algn="l">
              <a:spcBef>
                <a:spcPts val="1200"/>
              </a:spcBef>
              <a:spcAft>
                <a:spcPts val="0"/>
              </a:spcAft>
              <a:buClr>
                <a:schemeClr val="dk1"/>
              </a:buClr>
              <a:buSzPts val="2100"/>
              <a:buFont typeface="Arial"/>
              <a:buChar char="•"/>
            </a:pPr>
            <a:r>
              <a:rPr b="0" i="0" lang="en-US" sz="2800" u="none" cap="none" strike="noStrike">
                <a:solidFill>
                  <a:schemeClr val="dk1"/>
                </a:solidFill>
                <a:latin typeface="Tahoma"/>
                <a:ea typeface="Tahoma"/>
                <a:cs typeface="Tahoma"/>
                <a:sym typeface="Tahoma"/>
              </a:rPr>
              <a:t>Changed the way we think about the world</a:t>
            </a:r>
          </a:p>
        </p:txBody>
      </p:sp>
      <p:sp>
        <p:nvSpPr>
          <p:cNvPr id="168" name="Shape 168"/>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figure_08_09.jpg" id="174" name="Shape 174"/>
          <p:cNvPicPr preferRelativeResize="0"/>
          <p:nvPr/>
        </p:nvPicPr>
        <p:blipFill rotWithShape="1">
          <a:blip r:embed="rId3">
            <a:alphaModFix/>
          </a:blip>
          <a:srcRect b="0" l="0" r="0" t="0"/>
          <a:stretch/>
        </p:blipFill>
        <p:spPr>
          <a:xfrm>
            <a:off x="6019800" y="0"/>
            <a:ext cx="2801952" cy="5140414"/>
          </a:xfrm>
          <a:prstGeom prst="rect">
            <a:avLst/>
          </a:prstGeom>
          <a:noFill/>
          <a:ln>
            <a:noFill/>
          </a:ln>
        </p:spPr>
      </p:pic>
      <p:sp>
        <p:nvSpPr>
          <p:cNvPr id="175" name="Shape 175"/>
          <p:cNvSpPr txBox="1"/>
          <p:nvPr>
            <p:ph type="title"/>
          </p:nvPr>
        </p:nvSpPr>
        <p:spPr>
          <a:xfrm>
            <a:off x="0" y="0"/>
            <a:ext cx="8915400" cy="102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b="0" i="0" lang="en-US" sz="4800" u="none" cap="small" strike="noStrike">
                <a:solidFill>
                  <a:schemeClr val="dk2"/>
                </a:solidFill>
                <a:latin typeface="Tahoma"/>
                <a:ea typeface="Tahoma"/>
                <a:cs typeface="Tahoma"/>
                <a:sym typeface="Tahoma"/>
              </a:rPr>
              <a:t>Populations Evolve</a:t>
            </a:r>
          </a:p>
        </p:txBody>
      </p:sp>
      <p:sp>
        <p:nvSpPr>
          <p:cNvPr id="176" name="Shape 176"/>
          <p:cNvSpPr txBox="1"/>
          <p:nvPr>
            <p:ph idx="1" type="body"/>
          </p:nvPr>
        </p:nvSpPr>
        <p:spPr>
          <a:xfrm>
            <a:off x="8623" y="895350"/>
            <a:ext cx="5630177" cy="3771900"/>
          </a:xfrm>
          <a:prstGeom prst="rect">
            <a:avLst/>
          </a:prstGeom>
          <a:noFill/>
          <a:ln>
            <a:noFill/>
          </a:ln>
        </p:spPr>
        <p:txBody>
          <a:bodyPr anchorCtr="0" anchor="t" bIns="45700" lIns="91425" rIns="91425" wrap="square" tIns="45700">
            <a:noAutofit/>
          </a:bodyPr>
          <a:lstStyle/>
          <a:p>
            <a:pPr indent="-457200" lvl="0" marL="4572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White tigers at a zoo</a:t>
            </a:r>
          </a:p>
          <a:p>
            <a:pPr indent="-190500" lvl="1" marL="457200" marR="0" rtl="0" algn="l">
              <a:spcBef>
                <a:spcPts val="1200"/>
              </a:spcBef>
              <a:spcAft>
                <a:spcPts val="0"/>
              </a:spcAft>
              <a:buClr>
                <a:schemeClr val="dk2"/>
              </a:buClr>
              <a:buSzPts val="2800"/>
              <a:buFont typeface="Arial"/>
              <a:buChar char="•"/>
            </a:pPr>
            <a:r>
              <a:rPr b="0" i="0" lang="en-US" sz="2800" u="none" cap="none" strike="noStrike">
                <a:solidFill>
                  <a:schemeClr val="dk1"/>
                </a:solidFill>
                <a:latin typeface="Tahoma"/>
                <a:ea typeface="Tahoma"/>
                <a:cs typeface="Tahoma"/>
                <a:sym typeface="Tahoma"/>
              </a:rPr>
              <a:t>Breeding </a:t>
            </a:r>
          </a:p>
          <a:p>
            <a:pPr indent="-190500" lvl="1" marL="457200" marR="0" rtl="0" algn="l">
              <a:spcBef>
                <a:spcPts val="1200"/>
              </a:spcBef>
              <a:spcAft>
                <a:spcPts val="0"/>
              </a:spcAft>
              <a:buClr>
                <a:schemeClr val="dk2"/>
              </a:buClr>
              <a:buSzPts val="2800"/>
              <a:buFont typeface="Arial"/>
              <a:buChar char="•"/>
            </a:pPr>
            <a:r>
              <a:rPr b="0" i="0" lang="en-US" sz="2800" u="none" cap="none" strike="noStrike">
                <a:solidFill>
                  <a:schemeClr val="dk1"/>
                </a:solidFill>
                <a:latin typeface="Tahoma"/>
                <a:ea typeface="Tahoma"/>
                <a:cs typeface="Tahoma"/>
                <a:sym typeface="Tahoma"/>
              </a:rPr>
              <a:t>Trading</a:t>
            </a:r>
          </a:p>
          <a:p>
            <a:pPr indent="-457200" lvl="0" marL="457200" marR="0" rtl="0" algn="l">
              <a:spcBef>
                <a:spcPts val="1200"/>
              </a:spcBef>
              <a:spcAft>
                <a:spcPts val="0"/>
              </a:spcAft>
              <a:buClr>
                <a:schemeClr val="dk1"/>
              </a:buClr>
              <a:buSzPts val="2800"/>
              <a:buFont typeface="Arial"/>
              <a:buChar char="•"/>
            </a:pPr>
            <a:r>
              <a:rPr b="0" i="0" lang="en-US" sz="2800" u="none" cap="none" strike="noStrike">
                <a:solidFill>
                  <a:schemeClr val="dk1"/>
                </a:solidFill>
                <a:latin typeface="Tahoma"/>
                <a:ea typeface="Tahoma"/>
                <a:cs typeface="Tahoma"/>
                <a:sym typeface="Tahoma"/>
              </a:rPr>
              <a:t>Populations evolve, not individuals</a:t>
            </a:r>
          </a:p>
        </p:txBody>
      </p:sp>
      <p:sp>
        <p:nvSpPr>
          <p:cNvPr id="177" name="Shape 177"/>
          <p:cNvSpPr txBox="1"/>
          <p:nvPr>
            <p:ph idx="12" type="sldNum"/>
          </p:nvPr>
        </p:nvSpPr>
        <p:spPr>
          <a:xfrm>
            <a:off x="8001000" y="4778375"/>
            <a:ext cx="987425" cy="365125"/>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chemeClr val="dk1"/>
                </a:solidFill>
                <a:latin typeface="Century Gothic"/>
                <a:ea typeface="Century Gothic"/>
                <a:cs typeface="Century Gothic"/>
                <a:sym typeface="Century Gothic"/>
              </a:rPr>
              <a:t>‹#›</a:t>
            </a:fld>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 101 Temp">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